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90" r:id="rId2"/>
    <p:sldId id="479" r:id="rId3"/>
    <p:sldId id="480" r:id="rId4"/>
    <p:sldId id="478" r:id="rId5"/>
    <p:sldId id="486" r:id="rId6"/>
    <p:sldId id="481" r:id="rId7"/>
    <p:sldId id="485" r:id="rId8"/>
    <p:sldId id="487" r:id="rId9"/>
    <p:sldId id="489" r:id="rId10"/>
    <p:sldId id="484" r:id="rId11"/>
    <p:sldId id="488" r:id="rId12"/>
    <p:sldId id="260"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628030-F1DA-476D-A366-019BE5849282}" v="27" dt="2026-01-27T16:51:28.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Whittingham (Fountains High School)" userId="289e8da2-c732-410f-b0d7-dbde6b8e97a7" providerId="ADAL" clId="{EC3FA0F0-A1B6-4CB2-9F75-406C87D55DE6}"/>
    <pc:docChg chg="undo custSel addSld delSld modSld sldOrd">
      <pc:chgData name="Amanda Whittingham (Fountains High School)" userId="289e8da2-c732-410f-b0d7-dbde6b8e97a7" providerId="ADAL" clId="{EC3FA0F0-A1B6-4CB2-9F75-406C87D55DE6}" dt="2026-01-15T10:56:56.702" v="5592" actId="6549"/>
      <pc:docMkLst>
        <pc:docMk/>
      </pc:docMkLst>
      <pc:sldChg chg="modSp mod">
        <pc:chgData name="Amanda Whittingham (Fountains High School)" userId="289e8da2-c732-410f-b0d7-dbde6b8e97a7" providerId="ADAL" clId="{EC3FA0F0-A1B6-4CB2-9F75-406C87D55DE6}" dt="2026-01-15T10:56:56.702" v="5592" actId="6549"/>
        <pc:sldMkLst>
          <pc:docMk/>
          <pc:sldMk cId="2788337606" sldId="479"/>
        </pc:sldMkLst>
        <pc:spChg chg="mod">
          <ac:chgData name="Amanda Whittingham (Fountains High School)" userId="289e8da2-c732-410f-b0d7-dbde6b8e97a7" providerId="ADAL" clId="{EC3FA0F0-A1B6-4CB2-9F75-406C87D55DE6}" dt="2026-01-15T10:56:56.702" v="5592" actId="6549"/>
          <ac:spMkLst>
            <pc:docMk/>
            <pc:sldMk cId="2788337606" sldId="479"/>
            <ac:spMk id="4" creationId="{3C47093E-C4C9-8CC1-B919-FD1DC4A02928}"/>
          </ac:spMkLst>
        </pc:spChg>
        <pc:graphicFrameChg chg="modGraphic">
          <ac:chgData name="Amanda Whittingham (Fountains High School)" userId="289e8da2-c732-410f-b0d7-dbde6b8e97a7" providerId="ADAL" clId="{EC3FA0F0-A1B6-4CB2-9F75-406C87D55DE6}" dt="2026-01-14T21:44:57.518" v="4875" actId="20577"/>
          <ac:graphicFrameMkLst>
            <pc:docMk/>
            <pc:sldMk cId="2788337606" sldId="479"/>
            <ac:graphicFrameMk id="2" creationId="{1AD5F7C9-0EC6-B465-FA42-201880225E18}"/>
          </ac:graphicFrameMkLst>
        </pc:graphicFrameChg>
      </pc:sldChg>
      <pc:sldChg chg="modSp mod">
        <pc:chgData name="Amanda Whittingham (Fountains High School)" userId="289e8da2-c732-410f-b0d7-dbde6b8e97a7" providerId="ADAL" clId="{EC3FA0F0-A1B6-4CB2-9F75-406C87D55DE6}" dt="2026-01-15T10:51:17.091" v="5579" actId="20577"/>
        <pc:sldMkLst>
          <pc:docMk/>
          <pc:sldMk cId="800016356" sldId="480"/>
        </pc:sldMkLst>
        <pc:spChg chg="mod">
          <ac:chgData name="Amanda Whittingham (Fountains High School)" userId="289e8da2-c732-410f-b0d7-dbde6b8e97a7" providerId="ADAL" clId="{EC3FA0F0-A1B6-4CB2-9F75-406C87D55DE6}" dt="2026-01-15T10:51:17.091" v="5579" actId="20577"/>
          <ac:spMkLst>
            <pc:docMk/>
            <pc:sldMk cId="800016356" sldId="480"/>
            <ac:spMk id="3" creationId="{84A1B1FB-4B7A-ED84-D11B-E9B1BD75A34F}"/>
          </ac:spMkLst>
        </pc:spChg>
      </pc:sldChg>
      <pc:sldChg chg="modSp mod">
        <pc:chgData name="Amanda Whittingham (Fountains High School)" userId="289e8da2-c732-410f-b0d7-dbde6b8e97a7" providerId="ADAL" clId="{EC3FA0F0-A1B6-4CB2-9F75-406C87D55DE6}" dt="2026-01-14T21:36:42.845" v="4869" actId="6549"/>
        <pc:sldMkLst>
          <pc:docMk/>
          <pc:sldMk cId="9932888" sldId="481"/>
        </pc:sldMkLst>
        <pc:spChg chg="mod">
          <ac:chgData name="Amanda Whittingham (Fountains High School)" userId="289e8da2-c732-410f-b0d7-dbde6b8e97a7" providerId="ADAL" clId="{EC3FA0F0-A1B6-4CB2-9F75-406C87D55DE6}" dt="2026-01-14T21:26:21.537" v="4227" actId="6549"/>
          <ac:spMkLst>
            <pc:docMk/>
            <pc:sldMk cId="9932888" sldId="481"/>
            <ac:spMk id="2" creationId="{F7348AA9-A04A-0B97-55AE-0D4F0993F918}"/>
          </ac:spMkLst>
        </pc:spChg>
        <pc:spChg chg="mod">
          <ac:chgData name="Amanda Whittingham (Fountains High School)" userId="289e8da2-c732-410f-b0d7-dbde6b8e97a7" providerId="ADAL" clId="{EC3FA0F0-A1B6-4CB2-9F75-406C87D55DE6}" dt="2026-01-14T21:36:42.845" v="4869" actId="6549"/>
          <ac:spMkLst>
            <pc:docMk/>
            <pc:sldMk cId="9932888" sldId="481"/>
            <ac:spMk id="3" creationId="{98A13280-A50F-4370-CFD0-5AA479993CE6}"/>
          </ac:spMkLst>
        </pc:spChg>
      </pc:sldChg>
      <pc:sldChg chg="addSp modSp mod">
        <pc:chgData name="Amanda Whittingham (Fountains High School)" userId="289e8da2-c732-410f-b0d7-dbde6b8e97a7" providerId="ADAL" clId="{EC3FA0F0-A1B6-4CB2-9F75-406C87D55DE6}" dt="2026-01-14T21:54:03.781" v="5522"/>
        <pc:sldMkLst>
          <pc:docMk/>
          <pc:sldMk cId="954489342" sldId="484"/>
        </pc:sldMkLst>
        <pc:spChg chg="mod">
          <ac:chgData name="Amanda Whittingham (Fountains High School)" userId="289e8da2-c732-410f-b0d7-dbde6b8e97a7" providerId="ADAL" clId="{EC3FA0F0-A1B6-4CB2-9F75-406C87D55DE6}" dt="2026-01-14T19:19:02.190" v="1635" actId="20577"/>
          <ac:spMkLst>
            <pc:docMk/>
            <pc:sldMk cId="954489342" sldId="484"/>
            <ac:spMk id="3" creationId="{68CC5671-609B-4705-AA21-420A0EE22497}"/>
          </ac:spMkLst>
        </pc:spChg>
      </pc:sldChg>
      <pc:sldChg chg="modSp add mod">
        <pc:chgData name="Amanda Whittingham (Fountains High School)" userId="289e8da2-c732-410f-b0d7-dbde6b8e97a7" providerId="ADAL" clId="{EC3FA0F0-A1B6-4CB2-9F75-406C87D55DE6}" dt="2026-01-14T21:22:21.929" v="4117" actId="20577"/>
        <pc:sldMkLst>
          <pc:docMk/>
          <pc:sldMk cId="1726345142" sldId="485"/>
        </pc:sldMkLst>
        <pc:spChg chg="mod">
          <ac:chgData name="Amanda Whittingham (Fountains High School)" userId="289e8da2-c732-410f-b0d7-dbde6b8e97a7" providerId="ADAL" clId="{EC3FA0F0-A1B6-4CB2-9F75-406C87D55DE6}" dt="2026-01-14T20:51:15.348" v="3800" actId="13926"/>
          <ac:spMkLst>
            <pc:docMk/>
            <pc:sldMk cId="1726345142" sldId="485"/>
            <ac:spMk id="4" creationId="{B9D09013-3AAC-D70D-CB2A-5A1A98A75E03}"/>
          </ac:spMkLst>
        </pc:spChg>
        <pc:graphicFrameChg chg="mod modGraphic">
          <ac:chgData name="Amanda Whittingham (Fountains High School)" userId="289e8da2-c732-410f-b0d7-dbde6b8e97a7" providerId="ADAL" clId="{EC3FA0F0-A1B6-4CB2-9F75-406C87D55DE6}" dt="2026-01-14T21:22:21.929" v="4117" actId="20577"/>
          <ac:graphicFrameMkLst>
            <pc:docMk/>
            <pc:sldMk cId="1726345142" sldId="485"/>
            <ac:graphicFrameMk id="2" creationId="{6B6AE5F8-CDB9-A0FB-C28A-BE98EF8DD6C1}"/>
          </ac:graphicFrameMkLst>
        </pc:graphicFrameChg>
        <pc:picChg chg="mod">
          <ac:chgData name="Amanda Whittingham (Fountains High School)" userId="289e8da2-c732-410f-b0d7-dbde6b8e97a7" providerId="ADAL" clId="{EC3FA0F0-A1B6-4CB2-9F75-406C87D55DE6}" dt="2026-01-14T20:34:33.414" v="3071" actId="1076"/>
          <ac:picMkLst>
            <pc:docMk/>
            <pc:sldMk cId="1726345142" sldId="485"/>
            <ac:picMk id="21" creationId="{F02126CD-CE28-6242-2896-DD40173D4BE8}"/>
          </ac:picMkLst>
        </pc:picChg>
        <pc:picChg chg="mod">
          <ac:chgData name="Amanda Whittingham (Fountains High School)" userId="289e8da2-c732-410f-b0d7-dbde6b8e97a7" providerId="ADAL" clId="{EC3FA0F0-A1B6-4CB2-9F75-406C87D55DE6}" dt="2026-01-14T20:34:30.393" v="3070" actId="1076"/>
          <ac:picMkLst>
            <pc:docMk/>
            <pc:sldMk cId="1726345142" sldId="485"/>
            <ac:picMk id="22" creationId="{558A92D8-3605-7FFD-05DD-B9BA3C25BE71}"/>
          </ac:picMkLst>
        </pc:picChg>
      </pc:sldChg>
      <pc:sldChg chg="modSp add mod ord">
        <pc:chgData name="Amanda Whittingham (Fountains High School)" userId="289e8da2-c732-410f-b0d7-dbde6b8e97a7" providerId="ADAL" clId="{EC3FA0F0-A1B6-4CB2-9F75-406C87D55DE6}" dt="2026-01-14T20:51:21.023" v="3801" actId="13926"/>
        <pc:sldMkLst>
          <pc:docMk/>
          <pc:sldMk cId="3681017032" sldId="486"/>
        </pc:sldMkLst>
        <pc:spChg chg="mod">
          <ac:chgData name="Amanda Whittingham (Fountains High School)" userId="289e8da2-c732-410f-b0d7-dbde6b8e97a7" providerId="ADAL" clId="{EC3FA0F0-A1B6-4CB2-9F75-406C87D55DE6}" dt="2026-01-14T20:51:21.023" v="3801" actId="13926"/>
          <ac:spMkLst>
            <pc:docMk/>
            <pc:sldMk cId="3681017032" sldId="486"/>
            <ac:spMk id="4" creationId="{CA87B58A-5DE3-11EE-3088-995DB4ADDCCF}"/>
          </ac:spMkLst>
        </pc:spChg>
        <pc:graphicFrameChg chg="modGraphic">
          <ac:chgData name="Amanda Whittingham (Fountains High School)" userId="289e8da2-c732-410f-b0d7-dbde6b8e97a7" providerId="ADAL" clId="{EC3FA0F0-A1B6-4CB2-9F75-406C87D55DE6}" dt="2026-01-14T20:38:57.549" v="3151" actId="5793"/>
          <ac:graphicFrameMkLst>
            <pc:docMk/>
            <pc:sldMk cId="3681017032" sldId="486"/>
            <ac:graphicFrameMk id="2" creationId="{1D8E95D5-2D43-03BA-EAE8-1578D69AC287}"/>
          </ac:graphicFrameMkLst>
        </pc:graphicFrameChg>
      </pc:sldChg>
      <pc:sldChg chg="modSp add mod">
        <pc:chgData name="Amanda Whittingham (Fountains High School)" userId="289e8da2-c732-410f-b0d7-dbde6b8e97a7" providerId="ADAL" clId="{EC3FA0F0-A1B6-4CB2-9F75-406C87D55DE6}" dt="2026-01-14T21:36:31.944" v="4859" actId="20577"/>
        <pc:sldMkLst>
          <pc:docMk/>
          <pc:sldMk cId="239950801" sldId="487"/>
        </pc:sldMkLst>
        <pc:spChg chg="mod">
          <ac:chgData name="Amanda Whittingham (Fountains High School)" userId="289e8da2-c732-410f-b0d7-dbde6b8e97a7" providerId="ADAL" clId="{EC3FA0F0-A1B6-4CB2-9F75-406C87D55DE6}" dt="2026-01-14T21:27:48.871" v="4294" actId="20577"/>
          <ac:spMkLst>
            <pc:docMk/>
            <pc:sldMk cId="239950801" sldId="487"/>
            <ac:spMk id="2" creationId="{D66D41ED-19AE-0761-7814-106E2AFA2E46}"/>
          </ac:spMkLst>
        </pc:spChg>
        <pc:spChg chg="mod">
          <ac:chgData name="Amanda Whittingham (Fountains High School)" userId="289e8da2-c732-410f-b0d7-dbde6b8e97a7" providerId="ADAL" clId="{EC3FA0F0-A1B6-4CB2-9F75-406C87D55DE6}" dt="2026-01-14T21:36:31.944" v="4859" actId="20577"/>
          <ac:spMkLst>
            <pc:docMk/>
            <pc:sldMk cId="239950801" sldId="487"/>
            <ac:spMk id="3" creationId="{CE12539F-93D6-B7F9-CC50-7A28246674DB}"/>
          </ac:spMkLst>
        </pc:spChg>
      </pc:sldChg>
    </pc:docChg>
  </pc:docChgLst>
  <pc:docChgLst>
    <pc:chgData name="Amanda Whittingham (Fountains High School)" userId="289e8da2-c732-410f-b0d7-dbde6b8e97a7" providerId="ADAL" clId="{2ADAD568-B0F7-4870-9A34-65275CF3E1F9}"/>
    <pc:docChg chg="custSel addSld delSld modSld sldOrd">
      <pc:chgData name="Amanda Whittingham (Fountains High School)" userId="289e8da2-c732-410f-b0d7-dbde6b8e97a7" providerId="ADAL" clId="{2ADAD568-B0F7-4870-9A34-65275CF3E1F9}" dt="2026-01-27T17:11:55.970" v="3063" actId="20577"/>
      <pc:docMkLst>
        <pc:docMk/>
      </pc:docMkLst>
      <pc:sldChg chg="ord">
        <pc:chgData name="Amanda Whittingham (Fountains High School)" userId="289e8da2-c732-410f-b0d7-dbde6b8e97a7" providerId="ADAL" clId="{2ADAD568-B0F7-4870-9A34-65275CF3E1F9}" dt="2026-01-27T16:51:02.621" v="2737"/>
        <pc:sldMkLst>
          <pc:docMk/>
          <pc:sldMk cId="4264691859" sldId="260"/>
        </pc:sldMkLst>
      </pc:sldChg>
      <pc:sldChg chg="modSp mod">
        <pc:chgData name="Amanda Whittingham (Fountains High School)" userId="289e8da2-c732-410f-b0d7-dbde6b8e97a7" providerId="ADAL" clId="{2ADAD568-B0F7-4870-9A34-65275CF3E1F9}" dt="2026-01-27T16:54:30.959" v="2889" actId="207"/>
        <pc:sldMkLst>
          <pc:docMk/>
          <pc:sldMk cId="800016356" sldId="480"/>
        </pc:sldMkLst>
        <pc:spChg chg="mod">
          <ac:chgData name="Amanda Whittingham (Fountains High School)" userId="289e8da2-c732-410f-b0d7-dbde6b8e97a7" providerId="ADAL" clId="{2ADAD568-B0F7-4870-9A34-65275CF3E1F9}" dt="2026-01-27T16:54:28.336" v="2888" actId="207"/>
          <ac:spMkLst>
            <pc:docMk/>
            <pc:sldMk cId="800016356" sldId="480"/>
            <ac:spMk id="2" creationId="{5543AC2F-E773-D0AD-F1AB-44351DFD4F01}"/>
          </ac:spMkLst>
        </pc:spChg>
        <pc:spChg chg="mod">
          <ac:chgData name="Amanda Whittingham (Fountains High School)" userId="289e8da2-c732-410f-b0d7-dbde6b8e97a7" providerId="ADAL" clId="{2ADAD568-B0F7-4870-9A34-65275CF3E1F9}" dt="2026-01-27T16:54:30.959" v="2889" actId="207"/>
          <ac:spMkLst>
            <pc:docMk/>
            <pc:sldMk cId="800016356" sldId="480"/>
            <ac:spMk id="3" creationId="{84A1B1FB-4B7A-ED84-D11B-E9B1BD75A34F}"/>
          </ac:spMkLst>
        </pc:spChg>
      </pc:sldChg>
      <pc:sldChg chg="modSp mod">
        <pc:chgData name="Amanda Whittingham (Fountains High School)" userId="289e8da2-c732-410f-b0d7-dbde6b8e97a7" providerId="ADAL" clId="{2ADAD568-B0F7-4870-9A34-65275CF3E1F9}" dt="2026-01-27T16:54:46.559" v="2891" actId="207"/>
        <pc:sldMkLst>
          <pc:docMk/>
          <pc:sldMk cId="9932888" sldId="481"/>
        </pc:sldMkLst>
        <pc:spChg chg="mod">
          <ac:chgData name="Amanda Whittingham (Fountains High School)" userId="289e8da2-c732-410f-b0d7-dbde6b8e97a7" providerId="ADAL" clId="{2ADAD568-B0F7-4870-9A34-65275CF3E1F9}" dt="2026-01-27T16:54:43.245" v="2890" actId="207"/>
          <ac:spMkLst>
            <pc:docMk/>
            <pc:sldMk cId="9932888" sldId="481"/>
            <ac:spMk id="2" creationId="{F7348AA9-A04A-0B97-55AE-0D4F0993F918}"/>
          </ac:spMkLst>
        </pc:spChg>
        <pc:spChg chg="mod">
          <ac:chgData name="Amanda Whittingham (Fountains High School)" userId="289e8da2-c732-410f-b0d7-dbde6b8e97a7" providerId="ADAL" clId="{2ADAD568-B0F7-4870-9A34-65275CF3E1F9}" dt="2026-01-27T16:54:46.559" v="2891" actId="207"/>
          <ac:spMkLst>
            <pc:docMk/>
            <pc:sldMk cId="9932888" sldId="481"/>
            <ac:spMk id="3" creationId="{98A13280-A50F-4370-CFD0-5AA479993CE6}"/>
          </ac:spMkLst>
        </pc:spChg>
      </pc:sldChg>
      <pc:sldChg chg="del">
        <pc:chgData name="Amanda Whittingham (Fountains High School)" userId="289e8da2-c732-410f-b0d7-dbde6b8e97a7" providerId="ADAL" clId="{2ADAD568-B0F7-4870-9A34-65275CF3E1F9}" dt="2026-01-27T15:45:39.815" v="62" actId="47"/>
        <pc:sldMkLst>
          <pc:docMk/>
          <pc:sldMk cId="1218447683" sldId="482"/>
        </pc:sldMkLst>
      </pc:sldChg>
      <pc:sldChg chg="modSp del mod">
        <pc:chgData name="Amanda Whittingham (Fountains High School)" userId="289e8da2-c732-410f-b0d7-dbde6b8e97a7" providerId="ADAL" clId="{2ADAD568-B0F7-4870-9A34-65275CF3E1F9}" dt="2026-01-27T15:45:58.988" v="68" actId="47"/>
        <pc:sldMkLst>
          <pc:docMk/>
          <pc:sldMk cId="2047078508" sldId="483"/>
        </pc:sldMkLst>
      </pc:sldChg>
      <pc:sldChg chg="delSp modSp mod ord">
        <pc:chgData name="Amanda Whittingham (Fountains High School)" userId="289e8da2-c732-410f-b0d7-dbde6b8e97a7" providerId="ADAL" clId="{2ADAD568-B0F7-4870-9A34-65275CF3E1F9}" dt="2026-01-27T16:55:30.859" v="2898" actId="1076"/>
        <pc:sldMkLst>
          <pc:docMk/>
          <pc:sldMk cId="954489342" sldId="484"/>
        </pc:sldMkLst>
        <pc:spChg chg="mod">
          <ac:chgData name="Amanda Whittingham (Fountains High School)" userId="289e8da2-c732-410f-b0d7-dbde6b8e97a7" providerId="ADAL" clId="{2ADAD568-B0F7-4870-9A34-65275CF3E1F9}" dt="2026-01-27T16:55:30.859" v="2898" actId="1076"/>
          <ac:spMkLst>
            <pc:docMk/>
            <pc:sldMk cId="954489342" sldId="484"/>
            <ac:spMk id="2" creationId="{F64FEFAE-784D-840E-1CCF-09390D506A42}"/>
          </ac:spMkLst>
        </pc:spChg>
        <pc:spChg chg="mod">
          <ac:chgData name="Amanda Whittingham (Fountains High School)" userId="289e8da2-c732-410f-b0d7-dbde6b8e97a7" providerId="ADAL" clId="{2ADAD568-B0F7-4870-9A34-65275CF3E1F9}" dt="2026-01-27T16:55:30.060" v="2897" actId="207"/>
          <ac:spMkLst>
            <pc:docMk/>
            <pc:sldMk cId="954489342" sldId="484"/>
            <ac:spMk id="3" creationId="{68CC5671-609B-4705-AA21-420A0EE22497}"/>
          </ac:spMkLst>
        </pc:spChg>
        <pc:cxnChg chg="del">
          <ac:chgData name="Amanda Whittingham (Fountains High School)" userId="289e8da2-c732-410f-b0d7-dbde6b8e97a7" providerId="ADAL" clId="{2ADAD568-B0F7-4870-9A34-65275CF3E1F9}" dt="2026-01-27T16:32:03.256" v="1487" actId="478"/>
          <ac:cxnSpMkLst>
            <pc:docMk/>
            <pc:sldMk cId="954489342" sldId="484"/>
            <ac:cxnSpMk id="4" creationId="{B3DEE4BD-39BF-164A-6E72-D8384F431807}"/>
          </ac:cxnSpMkLst>
        </pc:cxnChg>
      </pc:sldChg>
      <pc:sldChg chg="modSp mod ord">
        <pc:chgData name="Amanda Whittingham (Fountains High School)" userId="289e8da2-c732-410f-b0d7-dbde6b8e97a7" providerId="ADAL" clId="{2ADAD568-B0F7-4870-9A34-65275CF3E1F9}" dt="2026-01-27T17:11:55.970" v="3063" actId="20577"/>
        <pc:sldMkLst>
          <pc:docMk/>
          <pc:sldMk cId="1726345142" sldId="485"/>
        </pc:sldMkLst>
        <pc:spChg chg="mod">
          <ac:chgData name="Amanda Whittingham (Fountains High School)" userId="289e8da2-c732-410f-b0d7-dbde6b8e97a7" providerId="ADAL" clId="{2ADAD568-B0F7-4870-9A34-65275CF3E1F9}" dt="2026-01-27T15:45:48.427" v="67" actId="13926"/>
          <ac:spMkLst>
            <pc:docMk/>
            <pc:sldMk cId="1726345142" sldId="485"/>
            <ac:spMk id="4" creationId="{B9D09013-3AAC-D70D-CB2A-5A1A98A75E03}"/>
          </ac:spMkLst>
        </pc:spChg>
        <pc:graphicFrameChg chg="modGraphic">
          <ac:chgData name="Amanda Whittingham (Fountains High School)" userId="289e8da2-c732-410f-b0d7-dbde6b8e97a7" providerId="ADAL" clId="{2ADAD568-B0F7-4870-9A34-65275CF3E1F9}" dt="2026-01-27T17:11:55.970" v="3063" actId="20577"/>
          <ac:graphicFrameMkLst>
            <pc:docMk/>
            <pc:sldMk cId="1726345142" sldId="485"/>
            <ac:graphicFrameMk id="2" creationId="{6B6AE5F8-CDB9-A0FB-C28A-BE98EF8DD6C1}"/>
          </ac:graphicFrameMkLst>
        </pc:graphicFrameChg>
      </pc:sldChg>
      <pc:sldChg chg="modSp mod ord">
        <pc:chgData name="Amanda Whittingham (Fountains High School)" userId="289e8da2-c732-410f-b0d7-dbde6b8e97a7" providerId="ADAL" clId="{2ADAD568-B0F7-4870-9A34-65275CF3E1F9}" dt="2026-01-27T15:45:31.879" v="61" actId="13926"/>
        <pc:sldMkLst>
          <pc:docMk/>
          <pc:sldMk cId="3681017032" sldId="486"/>
        </pc:sldMkLst>
        <pc:spChg chg="mod">
          <ac:chgData name="Amanda Whittingham (Fountains High School)" userId="289e8da2-c732-410f-b0d7-dbde6b8e97a7" providerId="ADAL" clId="{2ADAD568-B0F7-4870-9A34-65275CF3E1F9}" dt="2026-01-27T15:45:31.879" v="61" actId="13926"/>
          <ac:spMkLst>
            <pc:docMk/>
            <pc:sldMk cId="3681017032" sldId="486"/>
            <ac:spMk id="4" creationId="{CA87B58A-5DE3-11EE-3088-995DB4ADDCCF}"/>
          </ac:spMkLst>
        </pc:spChg>
      </pc:sldChg>
      <pc:sldChg chg="modSp mod">
        <pc:chgData name="Amanda Whittingham (Fountains High School)" userId="289e8da2-c732-410f-b0d7-dbde6b8e97a7" providerId="ADAL" clId="{2ADAD568-B0F7-4870-9A34-65275CF3E1F9}" dt="2026-01-27T16:55:14.284" v="2895" actId="207"/>
        <pc:sldMkLst>
          <pc:docMk/>
          <pc:sldMk cId="239950801" sldId="487"/>
        </pc:sldMkLst>
        <pc:spChg chg="mod">
          <ac:chgData name="Amanda Whittingham (Fountains High School)" userId="289e8da2-c732-410f-b0d7-dbde6b8e97a7" providerId="ADAL" clId="{2ADAD568-B0F7-4870-9A34-65275CF3E1F9}" dt="2026-01-27T16:55:05.001" v="2894" actId="404"/>
          <ac:spMkLst>
            <pc:docMk/>
            <pc:sldMk cId="239950801" sldId="487"/>
            <ac:spMk id="2" creationId="{D66D41ED-19AE-0761-7814-106E2AFA2E46}"/>
          </ac:spMkLst>
        </pc:spChg>
        <pc:spChg chg="mod">
          <ac:chgData name="Amanda Whittingham (Fountains High School)" userId="289e8da2-c732-410f-b0d7-dbde6b8e97a7" providerId="ADAL" clId="{2ADAD568-B0F7-4870-9A34-65275CF3E1F9}" dt="2026-01-27T16:55:14.284" v="2895" actId="207"/>
          <ac:spMkLst>
            <pc:docMk/>
            <pc:sldMk cId="239950801" sldId="487"/>
            <ac:spMk id="3" creationId="{CE12539F-93D6-B7F9-CC50-7A28246674DB}"/>
          </ac:spMkLst>
        </pc:spChg>
      </pc:sldChg>
      <pc:sldChg chg="addSp delSp modSp new mod ord modClrScheme chgLayout">
        <pc:chgData name="Amanda Whittingham (Fountains High School)" userId="289e8da2-c732-410f-b0d7-dbde6b8e97a7" providerId="ADAL" clId="{2ADAD568-B0F7-4870-9A34-65275CF3E1F9}" dt="2026-01-27T16:44:55.717" v="2477"/>
        <pc:sldMkLst>
          <pc:docMk/>
          <pc:sldMk cId="1082564190" sldId="488"/>
        </pc:sldMkLst>
        <pc:picChg chg="add">
          <ac:chgData name="Amanda Whittingham (Fountains High School)" userId="289e8da2-c732-410f-b0d7-dbde6b8e97a7" providerId="ADAL" clId="{2ADAD568-B0F7-4870-9A34-65275CF3E1F9}" dt="2026-01-15T11:14:10.242" v="40" actId="22"/>
          <ac:picMkLst>
            <pc:docMk/>
            <pc:sldMk cId="1082564190" sldId="488"/>
            <ac:picMk id="6" creationId="{2B5E6494-752B-F3E4-0B3C-9F39DF7F995F}"/>
          </ac:picMkLst>
        </pc:picChg>
      </pc:sldChg>
      <pc:sldChg chg="delSp modSp add mod">
        <pc:chgData name="Amanda Whittingham (Fountains High School)" userId="289e8da2-c732-410f-b0d7-dbde6b8e97a7" providerId="ADAL" clId="{2ADAD568-B0F7-4870-9A34-65275CF3E1F9}" dt="2026-01-27T17:09:51.526" v="3034" actId="20577"/>
        <pc:sldMkLst>
          <pc:docMk/>
          <pc:sldMk cId="778410895" sldId="489"/>
        </pc:sldMkLst>
        <pc:spChg chg="mod">
          <ac:chgData name="Amanda Whittingham (Fountains High School)" userId="289e8da2-c732-410f-b0d7-dbde6b8e97a7" providerId="ADAL" clId="{2ADAD568-B0F7-4870-9A34-65275CF3E1F9}" dt="2026-01-15T11:14:37.843" v="47" actId="20577"/>
          <ac:spMkLst>
            <pc:docMk/>
            <pc:sldMk cId="778410895" sldId="489"/>
            <ac:spMk id="3" creationId="{AAA93834-77C6-16D2-9ADD-0E40DFFF9952}"/>
          </ac:spMkLst>
        </pc:spChg>
        <pc:spChg chg="mod">
          <ac:chgData name="Amanda Whittingham (Fountains High School)" userId="289e8da2-c732-410f-b0d7-dbde6b8e97a7" providerId="ADAL" clId="{2ADAD568-B0F7-4870-9A34-65275CF3E1F9}" dt="2026-01-27T15:48:59.101" v="78" actId="20577"/>
          <ac:spMkLst>
            <pc:docMk/>
            <pc:sldMk cId="778410895" sldId="489"/>
            <ac:spMk id="4" creationId="{38441176-FEE7-AB1D-5697-C64446F10945}"/>
          </ac:spMkLst>
        </pc:spChg>
        <pc:graphicFrameChg chg="mod modGraphic">
          <ac:chgData name="Amanda Whittingham (Fountains High School)" userId="289e8da2-c732-410f-b0d7-dbde6b8e97a7" providerId="ADAL" clId="{2ADAD568-B0F7-4870-9A34-65275CF3E1F9}" dt="2026-01-27T17:09:51.526" v="3034" actId="20577"/>
          <ac:graphicFrameMkLst>
            <pc:docMk/>
            <pc:sldMk cId="778410895" sldId="489"/>
            <ac:graphicFrameMk id="2" creationId="{74C4170C-F93C-92AB-A7C0-EA957103A0FE}"/>
          </ac:graphicFrameMkLst>
        </pc:graphicFrameChg>
      </pc:sldChg>
      <pc:sldChg chg="addSp delSp modSp new mod modClrScheme chgLayout">
        <pc:chgData name="Amanda Whittingham (Fountains High School)" userId="289e8da2-c732-410f-b0d7-dbde6b8e97a7" providerId="ADAL" clId="{2ADAD568-B0F7-4870-9A34-65275CF3E1F9}" dt="2026-01-27T16:54:10.102" v="2887" actId="27636"/>
        <pc:sldMkLst>
          <pc:docMk/>
          <pc:sldMk cId="2601079107" sldId="490"/>
        </pc:sldMkLst>
        <pc:spChg chg="del mod ord">
          <ac:chgData name="Amanda Whittingham (Fountains High School)" userId="289e8da2-c732-410f-b0d7-dbde6b8e97a7" providerId="ADAL" clId="{2ADAD568-B0F7-4870-9A34-65275CF3E1F9}" dt="2026-01-27T16:40:09.378" v="1973" actId="700"/>
          <ac:spMkLst>
            <pc:docMk/>
            <pc:sldMk cId="2601079107" sldId="490"/>
            <ac:spMk id="2" creationId="{D281242B-511A-4497-CA48-68C8A7A8CB3B}"/>
          </ac:spMkLst>
        </pc:spChg>
        <pc:spChg chg="del mod ord">
          <ac:chgData name="Amanda Whittingham (Fountains High School)" userId="289e8da2-c732-410f-b0d7-dbde6b8e97a7" providerId="ADAL" clId="{2ADAD568-B0F7-4870-9A34-65275CF3E1F9}" dt="2026-01-27T16:40:09.378" v="1973" actId="700"/>
          <ac:spMkLst>
            <pc:docMk/>
            <pc:sldMk cId="2601079107" sldId="490"/>
            <ac:spMk id="3" creationId="{A078A26A-B5F5-CE18-2F90-FB2739C609F5}"/>
          </ac:spMkLst>
        </pc:spChg>
        <pc:spChg chg="add mod ord">
          <ac:chgData name="Amanda Whittingham (Fountains High School)" userId="289e8da2-c732-410f-b0d7-dbde6b8e97a7" providerId="ADAL" clId="{2ADAD568-B0F7-4870-9A34-65275CF3E1F9}" dt="2026-01-27T16:47:55.073" v="2645" actId="20577"/>
          <ac:spMkLst>
            <pc:docMk/>
            <pc:sldMk cId="2601079107" sldId="490"/>
            <ac:spMk id="4" creationId="{E17D75BA-FC5B-1BAB-121B-B73234915983}"/>
          </ac:spMkLst>
        </pc:spChg>
        <pc:spChg chg="add mod ord">
          <ac:chgData name="Amanda Whittingham (Fountains High School)" userId="289e8da2-c732-410f-b0d7-dbde6b8e97a7" providerId="ADAL" clId="{2ADAD568-B0F7-4870-9A34-65275CF3E1F9}" dt="2026-01-27T16:54:10.102" v="2887" actId="27636"/>
          <ac:spMkLst>
            <pc:docMk/>
            <pc:sldMk cId="2601079107" sldId="490"/>
            <ac:spMk id="5" creationId="{4B8DA0E9-BE11-96B2-E2D2-FA5F6A0B10A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0C880-709C-095E-AACB-A30F52349F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29B3AD4-28A9-2E41-6040-07B910DD7D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2B00AE-E49A-8929-1FD4-FF9FFEE24C2F}"/>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5" name="Footer Placeholder 4">
            <a:extLst>
              <a:ext uri="{FF2B5EF4-FFF2-40B4-BE49-F238E27FC236}">
                <a16:creationId xmlns:a16="http://schemas.microsoft.com/office/drawing/2014/main" id="{CC3C75FA-C1A0-6E2E-8D90-882E9BEA5E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49AC13-1111-7CF3-3FAD-4035B5FF5540}"/>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3219109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FE98-21B2-5D39-0630-2B7F72526E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5FD722-4A14-08C9-B6D9-6B25B9037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F55756-5555-31D8-4312-564BB80E4052}"/>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5" name="Footer Placeholder 4">
            <a:extLst>
              <a:ext uri="{FF2B5EF4-FFF2-40B4-BE49-F238E27FC236}">
                <a16:creationId xmlns:a16="http://schemas.microsoft.com/office/drawing/2014/main" id="{FC564E4B-1774-1B9C-B88A-1D3E31E178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BFB179-3879-5DD4-5B65-F38BF32681CD}"/>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3250221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FB14B-63D8-90D8-48E6-7936EDA828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E8E6C30-B17A-AABA-C18B-1CF0E74848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DA62D8-9A03-4344-6274-1D756B4A8291}"/>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5" name="Footer Placeholder 4">
            <a:extLst>
              <a:ext uri="{FF2B5EF4-FFF2-40B4-BE49-F238E27FC236}">
                <a16:creationId xmlns:a16="http://schemas.microsoft.com/office/drawing/2014/main" id="{9EAD426A-A035-8A82-54C9-4932BB0745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5E0F08-6704-602E-1F8F-71D6358BBF9C}"/>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531633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0B690-EDF3-32BB-3FE1-B1D9F0EC61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BC281B-ADCC-0E20-4DE8-3E6AC86CD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657B1D-A0D5-0F4F-033C-6AC7064339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A34E31-2C65-95A1-4B4E-4F791B5F262A}"/>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6" name="Footer Placeholder 5">
            <a:extLst>
              <a:ext uri="{FF2B5EF4-FFF2-40B4-BE49-F238E27FC236}">
                <a16:creationId xmlns:a16="http://schemas.microsoft.com/office/drawing/2014/main" id="{0F29A169-B2E5-4596-D021-5FA2D700EA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FB5424-4617-D1CC-8978-247B74C3222D}"/>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178080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8C5D-9D87-690F-20A6-EE889327CAE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8113A9-DD3F-3A94-4A1F-DEAAE2B4A4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7B9E9-96FF-4192-041C-A2F3B0A597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D36521-558B-2A19-1014-033DF47EDA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D8514D-14F6-81EF-6E3B-283F3D6103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2BDE66-7F4E-3A9C-7C45-23E78C2F62B7}"/>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8" name="Footer Placeholder 7">
            <a:extLst>
              <a:ext uri="{FF2B5EF4-FFF2-40B4-BE49-F238E27FC236}">
                <a16:creationId xmlns:a16="http://schemas.microsoft.com/office/drawing/2014/main" id="{4D3F4DC3-2FF4-49CA-CB63-512B0B8D80E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742B8EE-3546-74AD-0C39-DCBE55B16795}"/>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2877386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85FAC-B497-EA6B-3DF1-09BF8F86CB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20233B1-1665-C5C8-43A4-91B0B1E8DFB8}"/>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4" name="Footer Placeholder 3">
            <a:extLst>
              <a:ext uri="{FF2B5EF4-FFF2-40B4-BE49-F238E27FC236}">
                <a16:creationId xmlns:a16="http://schemas.microsoft.com/office/drawing/2014/main" id="{F88CE6B3-F5EE-E779-3094-8FA5D7F46FC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31B788C-300F-0676-9BF2-491D65727B2B}"/>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2813914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191A8C-6DDE-3F4D-A42D-4A9F40159CA3}"/>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3" name="Footer Placeholder 2">
            <a:extLst>
              <a:ext uri="{FF2B5EF4-FFF2-40B4-BE49-F238E27FC236}">
                <a16:creationId xmlns:a16="http://schemas.microsoft.com/office/drawing/2014/main" id="{CF9FE57B-499B-8ACB-4EEA-087EC65918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C0AC429-7D41-DF35-96CB-B4663C285AE6}"/>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396129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95BD-5182-BAF6-1507-E16E107E40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FCE7ED-4030-4BDA-5F45-DFE0F863B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3F9B10E-349C-8981-8723-1189BC6A2A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92868-876E-634A-0D9E-FBF92F0C2E5A}"/>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6" name="Footer Placeholder 5">
            <a:extLst>
              <a:ext uri="{FF2B5EF4-FFF2-40B4-BE49-F238E27FC236}">
                <a16:creationId xmlns:a16="http://schemas.microsoft.com/office/drawing/2014/main" id="{1857C68A-F3D9-467C-D8BA-BB0EB0B283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B4665D-D797-13CE-A05F-93EA6DE4CBFB}"/>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305455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428C-424E-683A-B826-CE4BA78345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1BB9271-04A7-D7F0-5592-BFDFC8C013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BC7773A-F7FE-DBD3-2D28-52A5BB6D9D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32B60-B521-FB28-E5B4-450963C1A38E}"/>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6" name="Footer Placeholder 5">
            <a:extLst>
              <a:ext uri="{FF2B5EF4-FFF2-40B4-BE49-F238E27FC236}">
                <a16:creationId xmlns:a16="http://schemas.microsoft.com/office/drawing/2014/main" id="{CB2F98C4-CB49-A162-82EF-965980FFD5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75D248-5369-4A85-16F9-BE502C0B9614}"/>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352858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E92E-D6FE-F727-A8A0-7B343D2D0B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9386D4-698E-C9C2-D071-EE7BF8EF05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529A17-479A-2DC3-04AB-5E034B403AB5}"/>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5" name="Footer Placeholder 4">
            <a:extLst>
              <a:ext uri="{FF2B5EF4-FFF2-40B4-BE49-F238E27FC236}">
                <a16:creationId xmlns:a16="http://schemas.microsoft.com/office/drawing/2014/main" id="{0E4354A6-BAC4-B5C8-F4AE-D1A6823425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2FFD04-0661-5BCD-4417-B871D73573F4}"/>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2779574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F996C7-9DE5-9E79-4D63-A88519DE16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793B1C-AA04-260D-F056-87B86CE3B8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E23F54-ABC2-CF2F-2B33-EDD1D90C9C64}"/>
              </a:ext>
            </a:extLst>
          </p:cNvPr>
          <p:cNvSpPr>
            <a:spLocks noGrp="1"/>
          </p:cNvSpPr>
          <p:nvPr>
            <p:ph type="dt" sz="half" idx="10"/>
          </p:nvPr>
        </p:nvSpPr>
        <p:spPr/>
        <p:txBody>
          <a:bodyPr/>
          <a:lstStyle/>
          <a:p>
            <a:fld id="{F859EFFA-9B78-4666-83B7-9F3444A16D85}" type="datetimeFigureOut">
              <a:rPr lang="en-GB" smtClean="0"/>
              <a:t>27/01/2026</a:t>
            </a:fld>
            <a:endParaRPr lang="en-GB"/>
          </a:p>
        </p:txBody>
      </p:sp>
      <p:sp>
        <p:nvSpPr>
          <p:cNvPr id="5" name="Footer Placeholder 4">
            <a:extLst>
              <a:ext uri="{FF2B5EF4-FFF2-40B4-BE49-F238E27FC236}">
                <a16:creationId xmlns:a16="http://schemas.microsoft.com/office/drawing/2014/main" id="{1279F2EE-EB2A-718B-A345-9BA473CFA2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357C99-1E82-4420-E286-9DBA0066B9ED}"/>
              </a:ext>
            </a:extLst>
          </p:cNvPr>
          <p:cNvSpPr>
            <a:spLocks noGrp="1"/>
          </p:cNvSpPr>
          <p:nvPr>
            <p:ph type="sldNum" sz="quarter" idx="12"/>
          </p:nvPr>
        </p:nvSpPr>
        <p:spPr/>
        <p:txBody>
          <a:bodyPr/>
          <a:lstStyle/>
          <a:p>
            <a:fld id="{48F23A44-4EBF-4573-BFF9-CD644B94DF44}" type="slidenum">
              <a:rPr lang="en-GB" smtClean="0"/>
              <a:t>‹#›</a:t>
            </a:fld>
            <a:endParaRPr lang="en-GB"/>
          </a:p>
        </p:txBody>
      </p:sp>
    </p:spTree>
    <p:extLst>
      <p:ext uri="{BB962C8B-B14F-4D97-AF65-F5344CB8AC3E}">
        <p14:creationId xmlns:p14="http://schemas.microsoft.com/office/powerpoint/2010/main" val="335151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E7E3B0-62E1-D323-A6BC-F6FD45145D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3AE494-65E4-5739-E651-EA9F48C771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679F88-F1F5-5BFD-61A4-679CF6EAC1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59EFFA-9B78-4666-83B7-9F3444A16D85}" type="datetimeFigureOut">
              <a:rPr lang="en-GB" smtClean="0"/>
              <a:t>27/01/2026</a:t>
            </a:fld>
            <a:endParaRPr lang="en-GB"/>
          </a:p>
        </p:txBody>
      </p:sp>
      <p:sp>
        <p:nvSpPr>
          <p:cNvPr id="5" name="Footer Placeholder 4">
            <a:extLst>
              <a:ext uri="{FF2B5EF4-FFF2-40B4-BE49-F238E27FC236}">
                <a16:creationId xmlns:a16="http://schemas.microsoft.com/office/drawing/2014/main" id="{FC094CDD-9771-841E-E373-B0C89E5529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B1DAC0C-9238-9D6E-AACE-1852A5B493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23A44-4EBF-4573-BFF9-CD644B94DF44}" type="slidenum">
              <a:rPr lang="en-GB" smtClean="0"/>
              <a:t>‹#›</a:t>
            </a:fld>
            <a:endParaRPr lang="en-GB"/>
          </a:p>
        </p:txBody>
      </p:sp>
    </p:spTree>
    <p:extLst>
      <p:ext uri="{BB962C8B-B14F-4D97-AF65-F5344CB8AC3E}">
        <p14:creationId xmlns:p14="http://schemas.microsoft.com/office/powerpoint/2010/main" val="3886732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7D75BA-FC5B-1BAB-121B-B73234915983}"/>
              </a:ext>
            </a:extLst>
          </p:cNvPr>
          <p:cNvSpPr>
            <a:spLocks noGrp="1"/>
          </p:cNvSpPr>
          <p:nvPr>
            <p:ph type="title"/>
          </p:nvPr>
        </p:nvSpPr>
        <p:spPr/>
        <p:txBody>
          <a:bodyPr/>
          <a:lstStyle/>
          <a:p>
            <a:r>
              <a:rPr lang="en-GB" dirty="0"/>
              <a:t>Key Stage 4 Music LTP and Assessment Info</a:t>
            </a:r>
          </a:p>
        </p:txBody>
      </p:sp>
      <p:sp>
        <p:nvSpPr>
          <p:cNvPr id="5" name="Content Placeholder 4">
            <a:extLst>
              <a:ext uri="{FF2B5EF4-FFF2-40B4-BE49-F238E27FC236}">
                <a16:creationId xmlns:a16="http://schemas.microsoft.com/office/drawing/2014/main" id="{4B8DA0E9-BE11-96B2-E2D2-FA5F6A0B10AD}"/>
              </a:ext>
            </a:extLst>
          </p:cNvPr>
          <p:cNvSpPr>
            <a:spLocks noGrp="1"/>
          </p:cNvSpPr>
          <p:nvPr>
            <p:ph idx="1"/>
          </p:nvPr>
        </p:nvSpPr>
        <p:spPr/>
        <p:txBody>
          <a:bodyPr>
            <a:normAutofit fontScale="77500" lnSpcReduction="20000"/>
          </a:bodyPr>
          <a:lstStyle/>
          <a:p>
            <a:pPr marL="0" indent="0">
              <a:buNone/>
            </a:pPr>
            <a:r>
              <a:rPr lang="en-GB" dirty="0">
                <a:solidFill>
                  <a:srgbClr val="00B050"/>
                </a:solidFill>
              </a:rPr>
              <a:t>Slide 2 – </a:t>
            </a:r>
            <a:r>
              <a:rPr lang="en-GB" b="1" dirty="0">
                <a:solidFill>
                  <a:srgbClr val="00B050"/>
                </a:solidFill>
              </a:rPr>
              <a:t>KS3 LTP </a:t>
            </a:r>
            <a:r>
              <a:rPr lang="en-GB" dirty="0">
                <a:solidFill>
                  <a:srgbClr val="00B050"/>
                </a:solidFill>
              </a:rPr>
              <a:t>(sequence of learning)</a:t>
            </a:r>
          </a:p>
          <a:p>
            <a:pPr marL="0" indent="0">
              <a:buNone/>
            </a:pPr>
            <a:r>
              <a:rPr lang="en-GB" dirty="0">
                <a:solidFill>
                  <a:srgbClr val="00B050"/>
                </a:solidFill>
              </a:rPr>
              <a:t>Slide 3 – </a:t>
            </a:r>
            <a:r>
              <a:rPr lang="en-GB" b="1" dirty="0">
                <a:solidFill>
                  <a:srgbClr val="00B050"/>
                </a:solidFill>
              </a:rPr>
              <a:t>KS3 assessment </a:t>
            </a:r>
            <a:r>
              <a:rPr lang="en-GB" dirty="0">
                <a:solidFill>
                  <a:srgbClr val="00B050"/>
                </a:solidFill>
              </a:rPr>
              <a:t>information</a:t>
            </a:r>
          </a:p>
          <a:p>
            <a:pPr marL="0" indent="0">
              <a:buNone/>
            </a:pPr>
            <a:r>
              <a:rPr lang="en-GB" dirty="0">
                <a:solidFill>
                  <a:srgbClr val="00B050"/>
                </a:solidFill>
              </a:rPr>
              <a:t>Slide 4 – </a:t>
            </a:r>
            <a:r>
              <a:rPr lang="en-GB" b="1" dirty="0">
                <a:solidFill>
                  <a:srgbClr val="00B050"/>
                </a:solidFill>
              </a:rPr>
              <a:t>KS3/Mosaic Knowledge and Skills Grid </a:t>
            </a:r>
            <a:r>
              <a:rPr lang="en-GB" dirty="0">
                <a:solidFill>
                  <a:srgbClr val="00B050"/>
                </a:solidFill>
              </a:rPr>
              <a:t>for music</a:t>
            </a:r>
          </a:p>
          <a:p>
            <a:pPr marL="0" indent="0">
              <a:buNone/>
            </a:pPr>
            <a:r>
              <a:rPr lang="en-GB" dirty="0">
                <a:solidFill>
                  <a:srgbClr val="7030A0"/>
                </a:solidFill>
              </a:rPr>
              <a:t>Slide 5 – </a:t>
            </a:r>
            <a:r>
              <a:rPr lang="en-GB" b="1" dirty="0">
                <a:solidFill>
                  <a:srgbClr val="7030A0"/>
                </a:solidFill>
              </a:rPr>
              <a:t>KS4 Entry 2/Entry 3 LTP </a:t>
            </a:r>
            <a:r>
              <a:rPr lang="en-GB" dirty="0">
                <a:solidFill>
                  <a:srgbClr val="7030A0"/>
                </a:solidFill>
              </a:rPr>
              <a:t>(sequence of learning) </a:t>
            </a:r>
            <a:r>
              <a:rPr lang="en-GB" i="1" dirty="0">
                <a:solidFill>
                  <a:srgbClr val="7030A0"/>
                </a:solidFill>
              </a:rPr>
              <a:t>WJEC Creative Pathways</a:t>
            </a:r>
            <a:endParaRPr lang="en-GB" dirty="0">
              <a:solidFill>
                <a:srgbClr val="7030A0"/>
              </a:solidFill>
            </a:endParaRPr>
          </a:p>
          <a:p>
            <a:pPr marL="0" indent="0">
              <a:buNone/>
            </a:pPr>
            <a:r>
              <a:rPr lang="en-GB" dirty="0">
                <a:solidFill>
                  <a:srgbClr val="7030A0"/>
                </a:solidFill>
              </a:rPr>
              <a:t>Slide 6 – </a:t>
            </a:r>
            <a:r>
              <a:rPr lang="en-GB" b="1" dirty="0">
                <a:solidFill>
                  <a:srgbClr val="7030A0"/>
                </a:solidFill>
              </a:rPr>
              <a:t>KS4 Entry 2/Entry 3 assessment </a:t>
            </a:r>
            <a:r>
              <a:rPr lang="en-GB" dirty="0">
                <a:solidFill>
                  <a:srgbClr val="7030A0"/>
                </a:solidFill>
              </a:rPr>
              <a:t>information </a:t>
            </a:r>
            <a:r>
              <a:rPr lang="en-GB" sz="2600" i="1" dirty="0">
                <a:solidFill>
                  <a:srgbClr val="7030A0"/>
                </a:solidFill>
              </a:rPr>
              <a:t>WJEC Creative Pathways</a:t>
            </a:r>
            <a:endParaRPr lang="en-GB" i="1" dirty="0">
              <a:solidFill>
                <a:srgbClr val="7030A0"/>
              </a:solidFill>
            </a:endParaRPr>
          </a:p>
          <a:p>
            <a:pPr marL="0" indent="0">
              <a:buNone/>
            </a:pPr>
            <a:r>
              <a:rPr lang="en-GB" dirty="0">
                <a:solidFill>
                  <a:schemeClr val="accent5">
                    <a:lumMod val="60000"/>
                    <a:lumOff val="40000"/>
                  </a:schemeClr>
                </a:solidFill>
              </a:rPr>
              <a:t>Slide 7 – </a:t>
            </a:r>
            <a:r>
              <a:rPr lang="en-GB" b="1" dirty="0">
                <a:solidFill>
                  <a:schemeClr val="accent5">
                    <a:lumMod val="60000"/>
                    <a:lumOff val="40000"/>
                  </a:schemeClr>
                </a:solidFill>
              </a:rPr>
              <a:t>KS4 Entry 1 LTP </a:t>
            </a:r>
            <a:r>
              <a:rPr lang="en-GB" dirty="0">
                <a:solidFill>
                  <a:schemeClr val="accent5">
                    <a:lumMod val="60000"/>
                    <a:lumOff val="40000"/>
                  </a:schemeClr>
                </a:solidFill>
              </a:rPr>
              <a:t>(sequence of learning) </a:t>
            </a:r>
            <a:r>
              <a:rPr lang="en-GB" i="1" dirty="0">
                <a:solidFill>
                  <a:schemeClr val="accent5">
                    <a:lumMod val="60000"/>
                    <a:lumOff val="40000"/>
                  </a:schemeClr>
                </a:solidFill>
              </a:rPr>
              <a:t>ASDAN Life Skills Challenge</a:t>
            </a:r>
            <a:endParaRPr lang="en-GB" dirty="0">
              <a:solidFill>
                <a:schemeClr val="accent5">
                  <a:lumMod val="60000"/>
                  <a:lumOff val="40000"/>
                </a:schemeClr>
              </a:solidFill>
            </a:endParaRPr>
          </a:p>
          <a:p>
            <a:pPr marL="0" indent="0">
              <a:buNone/>
            </a:pPr>
            <a:r>
              <a:rPr lang="en-GB" dirty="0">
                <a:solidFill>
                  <a:schemeClr val="accent5">
                    <a:lumMod val="60000"/>
                    <a:lumOff val="40000"/>
                  </a:schemeClr>
                </a:solidFill>
              </a:rPr>
              <a:t>Slide 8 – </a:t>
            </a:r>
            <a:r>
              <a:rPr lang="en-GB" b="1" dirty="0">
                <a:solidFill>
                  <a:schemeClr val="accent5">
                    <a:lumMod val="60000"/>
                    <a:lumOff val="40000"/>
                  </a:schemeClr>
                </a:solidFill>
              </a:rPr>
              <a:t>KS4 Entry 1 assessment </a:t>
            </a:r>
            <a:r>
              <a:rPr lang="en-GB" dirty="0">
                <a:solidFill>
                  <a:schemeClr val="accent5">
                    <a:lumMod val="60000"/>
                    <a:lumOff val="40000"/>
                  </a:schemeClr>
                </a:solidFill>
              </a:rPr>
              <a:t>information </a:t>
            </a:r>
            <a:r>
              <a:rPr lang="en-GB" sz="2600" i="1" dirty="0">
                <a:solidFill>
                  <a:schemeClr val="accent5">
                    <a:lumMod val="60000"/>
                    <a:lumOff val="40000"/>
                  </a:schemeClr>
                </a:solidFill>
              </a:rPr>
              <a:t>ASDAN Life Skills Challenge</a:t>
            </a:r>
            <a:endParaRPr lang="en-GB" i="1" dirty="0">
              <a:solidFill>
                <a:schemeClr val="accent5">
                  <a:lumMod val="60000"/>
                  <a:lumOff val="40000"/>
                </a:schemeClr>
              </a:solidFill>
            </a:endParaRPr>
          </a:p>
          <a:p>
            <a:pPr marL="0" indent="0">
              <a:buNone/>
            </a:pPr>
            <a:r>
              <a:rPr lang="en-GB" dirty="0">
                <a:solidFill>
                  <a:srgbClr val="0070C0"/>
                </a:solidFill>
              </a:rPr>
              <a:t>Slide 9 – </a:t>
            </a:r>
            <a:r>
              <a:rPr lang="en-GB" b="1" dirty="0">
                <a:solidFill>
                  <a:srgbClr val="0070C0"/>
                </a:solidFill>
              </a:rPr>
              <a:t>KS3 &amp; KS4 Mosaic LTP </a:t>
            </a:r>
            <a:r>
              <a:rPr lang="en-GB" dirty="0">
                <a:solidFill>
                  <a:srgbClr val="0070C0"/>
                </a:solidFill>
              </a:rPr>
              <a:t>(sequence of learning)</a:t>
            </a:r>
          </a:p>
          <a:p>
            <a:pPr marL="0" indent="0">
              <a:buNone/>
            </a:pPr>
            <a:r>
              <a:rPr lang="en-GB" dirty="0">
                <a:solidFill>
                  <a:srgbClr val="0070C0"/>
                </a:solidFill>
              </a:rPr>
              <a:t>Slide 10- </a:t>
            </a:r>
            <a:r>
              <a:rPr lang="en-GB" b="1" dirty="0">
                <a:solidFill>
                  <a:srgbClr val="0070C0"/>
                </a:solidFill>
              </a:rPr>
              <a:t>KS4 Mosaic assessment </a:t>
            </a:r>
            <a:r>
              <a:rPr lang="en-GB" dirty="0">
                <a:solidFill>
                  <a:srgbClr val="0070C0"/>
                </a:solidFill>
              </a:rPr>
              <a:t>information</a:t>
            </a:r>
          </a:p>
          <a:p>
            <a:pPr marL="0" indent="0">
              <a:buNone/>
            </a:pPr>
            <a:r>
              <a:rPr lang="en-GB" dirty="0">
                <a:solidFill>
                  <a:srgbClr val="0070C0"/>
                </a:solidFill>
              </a:rPr>
              <a:t>Slide 11 - </a:t>
            </a:r>
            <a:r>
              <a:rPr lang="en-GB" b="1" dirty="0">
                <a:solidFill>
                  <a:srgbClr val="0070C0"/>
                </a:solidFill>
              </a:rPr>
              <a:t>KS3 &amp; KS4 Mosaic Knowledge And Skills Grid</a:t>
            </a:r>
          </a:p>
          <a:p>
            <a:pPr marL="0" indent="0">
              <a:buNone/>
            </a:pPr>
            <a:r>
              <a:rPr lang="en-GB" dirty="0">
                <a:solidFill>
                  <a:srgbClr val="0070C0"/>
                </a:solidFill>
              </a:rPr>
              <a:t>Slide 12 – (FYI) Sounds of Intent Framework music development statements – bridging the gap between Kaleidoscope and Nexus music</a:t>
            </a:r>
          </a:p>
          <a:p>
            <a:pPr marL="0" indent="0">
              <a:buNone/>
            </a:pPr>
            <a:endParaRPr lang="en-GB" dirty="0"/>
          </a:p>
        </p:txBody>
      </p:sp>
    </p:spTree>
    <p:extLst>
      <p:ext uri="{BB962C8B-B14F-4D97-AF65-F5344CB8AC3E}">
        <p14:creationId xmlns:p14="http://schemas.microsoft.com/office/powerpoint/2010/main" val="2601079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F5FDE-7C21-9C88-53C4-9F60D9C83E5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C47093E-C4C9-8CC1-B919-FD1DC4A02928}"/>
              </a:ext>
            </a:extLst>
          </p:cNvPr>
          <p:cNvSpPr txBox="1">
            <a:spLocks/>
          </p:cNvSpPr>
          <p:nvPr/>
        </p:nvSpPr>
        <p:spPr>
          <a:xfrm>
            <a:off x="2903178" y="185121"/>
            <a:ext cx="8679222" cy="1325563"/>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2000" b="1" spc="214" dirty="0">
                <a:solidFill>
                  <a:srgbClr val="4D4D4D"/>
                </a:solidFill>
                <a:latin typeface="+mn-lt"/>
              </a:rPr>
              <a:t>Expressive Arts SEQUENCE OF LEARNING KS3 </a:t>
            </a:r>
          </a:p>
          <a:p>
            <a:r>
              <a:rPr lang="en-GB" sz="2000" b="1" spc="214" dirty="0">
                <a:solidFill>
                  <a:srgbClr val="4D4D4D"/>
                </a:solidFill>
                <a:latin typeface="+mn-lt"/>
              </a:rPr>
              <a:t>Year 1, 2, 3 </a:t>
            </a:r>
            <a:r>
              <a:rPr lang="en-GB" sz="2000" b="1" u="sng" spc="214" dirty="0">
                <a:solidFill>
                  <a:srgbClr val="4D4D4D"/>
                </a:solidFill>
                <a:latin typeface="+mn-lt"/>
              </a:rPr>
              <a:t>Music   </a:t>
            </a:r>
            <a:r>
              <a:rPr lang="en-GB" sz="2000" b="1" spc="214" dirty="0">
                <a:solidFill>
                  <a:srgbClr val="4D4D4D"/>
                </a:solidFill>
                <a:latin typeface="+mn-lt"/>
              </a:rPr>
              <a:t>2024-2027</a:t>
            </a:r>
            <a:endParaRPr lang="en-GB" sz="2400" b="1" spc="214" dirty="0">
              <a:solidFill>
                <a:srgbClr val="4D4D4D"/>
              </a:solidFill>
              <a:latin typeface="+mn-lt"/>
            </a:endParaRPr>
          </a:p>
        </p:txBody>
      </p:sp>
      <p:pic>
        <p:nvPicPr>
          <p:cNvPr id="21" name="Picture 20">
            <a:extLst>
              <a:ext uri="{FF2B5EF4-FFF2-40B4-BE49-F238E27FC236}">
                <a16:creationId xmlns:a16="http://schemas.microsoft.com/office/drawing/2014/main" id="{80FAAAB3-769F-2E63-4036-A84F67F98C40}"/>
              </a:ext>
            </a:extLst>
          </p:cNvPr>
          <p:cNvPicPr>
            <a:picLocks noChangeAspect="1"/>
          </p:cNvPicPr>
          <p:nvPr/>
        </p:nvPicPr>
        <p:blipFill>
          <a:blip r:embed="rId2"/>
          <a:stretch>
            <a:fillRect/>
          </a:stretch>
        </p:blipFill>
        <p:spPr>
          <a:xfrm>
            <a:off x="609602" y="255413"/>
            <a:ext cx="1408356" cy="385943"/>
          </a:xfrm>
          <a:prstGeom prst="rect">
            <a:avLst/>
          </a:prstGeom>
        </p:spPr>
      </p:pic>
      <p:pic>
        <p:nvPicPr>
          <p:cNvPr id="22" name="Picture 21">
            <a:extLst>
              <a:ext uri="{FF2B5EF4-FFF2-40B4-BE49-F238E27FC236}">
                <a16:creationId xmlns:a16="http://schemas.microsoft.com/office/drawing/2014/main" id="{04E6D8CA-1ED8-D8EE-99EA-0B29DEC35F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7958" y="255413"/>
            <a:ext cx="885219" cy="385943"/>
          </a:xfrm>
          <a:prstGeom prst="rect">
            <a:avLst/>
          </a:prstGeom>
        </p:spPr>
      </p:pic>
      <p:graphicFrame>
        <p:nvGraphicFramePr>
          <p:cNvPr id="2" name="Table 1">
            <a:extLst>
              <a:ext uri="{FF2B5EF4-FFF2-40B4-BE49-F238E27FC236}">
                <a16:creationId xmlns:a16="http://schemas.microsoft.com/office/drawing/2014/main" id="{1AD5F7C9-0EC6-B465-FA42-201880225E18}"/>
              </a:ext>
            </a:extLst>
          </p:cNvPr>
          <p:cNvGraphicFramePr>
            <a:graphicFrameLocks noGrp="1"/>
          </p:cNvGraphicFramePr>
          <p:nvPr>
            <p:extLst>
              <p:ext uri="{D42A27DB-BD31-4B8C-83A1-F6EECF244321}">
                <p14:modId xmlns:p14="http://schemas.microsoft.com/office/powerpoint/2010/main" val="120476713"/>
              </p:ext>
            </p:extLst>
          </p:nvPr>
        </p:nvGraphicFramePr>
        <p:xfrm>
          <a:off x="609600" y="1045773"/>
          <a:ext cx="10906124" cy="5529629"/>
        </p:xfrm>
        <a:graphic>
          <a:graphicData uri="http://schemas.openxmlformats.org/drawingml/2006/table">
            <a:tbl>
              <a:tblPr firstRow="1" bandRow="1">
                <a:tableStyleId>{5C22544A-7EE6-4342-B048-85BDC9FD1C3A}</a:tableStyleId>
              </a:tblPr>
              <a:tblGrid>
                <a:gridCol w="2726531">
                  <a:extLst>
                    <a:ext uri="{9D8B030D-6E8A-4147-A177-3AD203B41FA5}">
                      <a16:colId xmlns:a16="http://schemas.microsoft.com/office/drawing/2014/main" val="1643026118"/>
                    </a:ext>
                  </a:extLst>
                </a:gridCol>
                <a:gridCol w="2726531">
                  <a:extLst>
                    <a:ext uri="{9D8B030D-6E8A-4147-A177-3AD203B41FA5}">
                      <a16:colId xmlns:a16="http://schemas.microsoft.com/office/drawing/2014/main" val="2893469364"/>
                    </a:ext>
                  </a:extLst>
                </a:gridCol>
                <a:gridCol w="2726531">
                  <a:extLst>
                    <a:ext uri="{9D8B030D-6E8A-4147-A177-3AD203B41FA5}">
                      <a16:colId xmlns:a16="http://schemas.microsoft.com/office/drawing/2014/main" val="229419655"/>
                    </a:ext>
                  </a:extLst>
                </a:gridCol>
                <a:gridCol w="2726531">
                  <a:extLst>
                    <a:ext uri="{9D8B030D-6E8A-4147-A177-3AD203B41FA5}">
                      <a16:colId xmlns:a16="http://schemas.microsoft.com/office/drawing/2014/main" val="3359313929"/>
                    </a:ext>
                  </a:extLst>
                </a:gridCol>
              </a:tblGrid>
              <a:tr h="657433">
                <a:tc>
                  <a:txBody>
                    <a:bodyPr/>
                    <a:lstStyle/>
                    <a:p>
                      <a:pPr algn="ctr"/>
                      <a:r>
                        <a:rPr lang="en-GB" sz="1600" dirty="0">
                          <a:solidFill>
                            <a:schemeClr val="tx1"/>
                          </a:solidFill>
                        </a:rPr>
                        <a:t>Year 1</a:t>
                      </a:r>
                    </a:p>
                    <a:p>
                      <a:pPr algn="ctr"/>
                      <a:r>
                        <a:rPr lang="en-GB" sz="1600" dirty="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600" dirty="0">
                          <a:solidFill>
                            <a:schemeClr val="tx1"/>
                          </a:solidFill>
                        </a:rPr>
                        <a:t>Year 2</a:t>
                      </a:r>
                    </a:p>
                    <a:p>
                      <a:pPr algn="ctr"/>
                      <a:r>
                        <a:rPr lang="en-GB" sz="1600" dirty="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600" dirty="0">
                          <a:solidFill>
                            <a:schemeClr val="tx1"/>
                          </a:solidFill>
                        </a:rPr>
                        <a:t>Year 3</a:t>
                      </a:r>
                    </a:p>
                    <a:p>
                      <a:pPr algn="ctr"/>
                      <a:r>
                        <a:rPr lang="en-GB" sz="1600" dirty="0">
                          <a:solidFill>
                            <a:schemeClr val="tx1"/>
                          </a:solidFill>
                        </a:rPr>
                        <a:t>26-27</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600" dirty="0">
                          <a:solidFill>
                            <a:schemeClr val="tx1"/>
                          </a:solidFill>
                        </a:rPr>
                        <a:t>Mosaic</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39821">
                <a:tc gridSpan="4">
                  <a:txBody>
                    <a:bodyPr/>
                    <a:lstStyle/>
                    <a:p>
                      <a:pPr algn="ctr"/>
                      <a:r>
                        <a:rPr lang="en-GB" sz="1400" dirty="0">
                          <a:solidFill>
                            <a:schemeClr val="tx1"/>
                          </a:solidFill>
                        </a:rPr>
                        <a:t>Content 6 – 8 weeks on carousel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GB" sz="13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1452807">
                <a:tc>
                  <a:txBody>
                    <a:bodyPr/>
                    <a:lstStyle/>
                    <a:p>
                      <a:pPr marL="0" indent="0">
                        <a:buFont typeface="Wingdings" panose="05000000000000000000" pitchFamily="2" charset="2"/>
                        <a:buNone/>
                      </a:pPr>
                      <a:r>
                        <a:rPr lang="en-GB" sz="1400" b="1" dirty="0">
                          <a:solidFill>
                            <a:schemeClr val="tx1"/>
                          </a:solidFill>
                          <a:sym typeface="Wingdings" panose="05000000000000000000" pitchFamily="2" charset="2"/>
                        </a:rPr>
                        <a:t>Exploring Instrument Families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400" dirty="0">
                          <a:solidFill>
                            <a:schemeClr val="tx1"/>
                          </a:solidFill>
                        </a:rPr>
                        <a:t>- Ukuleles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400" dirty="0">
                          <a:solidFill>
                            <a:schemeClr val="tx1"/>
                          </a:solidFill>
                        </a:rPr>
                        <a:t>- Charanga ‘Wind Instrument’ Stage 1</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400" dirty="0">
                          <a:solidFill>
                            <a:schemeClr val="tx1"/>
                          </a:solidFill>
                        </a:rPr>
                        <a:t>- Untuned percussion</a:t>
                      </a:r>
                    </a:p>
                    <a:p>
                      <a:pPr marL="0" indent="0">
                        <a:buFont typeface="Wingdings" panose="05000000000000000000" pitchFamily="2" charset="2"/>
                        <a:buNone/>
                      </a:pPr>
                      <a:endParaRPr lang="en-GB" sz="12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400" b="1" u="none" noProof="1">
                          <a:solidFill>
                            <a:srgbClr val="080808"/>
                          </a:solidFill>
                          <a:sym typeface="Wingdings" panose="05000000000000000000" pitchFamily="2" charset="2"/>
                        </a:rPr>
                        <a:t>Developing keyboard skills</a:t>
                      </a:r>
                      <a:endParaRPr lang="en-US" sz="1400" b="1" u="none" noProof="1">
                        <a:solidFill>
                          <a:srgbClr val="080808"/>
                        </a:solidFill>
                      </a:endParaRPr>
                    </a:p>
                    <a:p>
                      <a:pPr marL="171450" marR="0" lvl="0" indent="-171450" algn="l" defTabSz="1280160" rtl="0" eaLnBrk="1" fontAlgn="auto" latinLnBrk="0" hangingPunct="1">
                        <a:lnSpc>
                          <a:spcPct val="100000"/>
                        </a:lnSpc>
                        <a:spcBef>
                          <a:spcPts val="0"/>
                        </a:spcBef>
                        <a:spcAft>
                          <a:spcPts val="0"/>
                        </a:spcAft>
                        <a:buClrTx/>
                        <a:buSzTx/>
                        <a:buFontTx/>
                        <a:buChar char="-"/>
                        <a:tabLst/>
                        <a:defRPr/>
                      </a:pPr>
                      <a:r>
                        <a:rPr lang="en-US" sz="1400" b="0" u="none" noProof="1">
                          <a:solidFill>
                            <a:srgbClr val="080808"/>
                          </a:solidFill>
                        </a:rPr>
                        <a:t>Charanga Keyboard- Stage 1</a:t>
                      </a:r>
                    </a:p>
                    <a:p>
                      <a:pPr marL="171450" marR="0" lvl="0" indent="-171450" algn="l" defTabSz="1280160" rtl="0" eaLnBrk="1" fontAlgn="auto" latinLnBrk="0" hangingPunct="1">
                        <a:lnSpc>
                          <a:spcPct val="100000"/>
                        </a:lnSpc>
                        <a:spcBef>
                          <a:spcPts val="0"/>
                        </a:spcBef>
                        <a:spcAft>
                          <a:spcPts val="0"/>
                        </a:spcAft>
                        <a:buClrTx/>
                        <a:buSzTx/>
                        <a:buFontTx/>
                        <a:buChar char="-"/>
                        <a:tabLst/>
                        <a:defRPr/>
                      </a:pPr>
                      <a:r>
                        <a:rPr lang="en-US" sz="1400" b="0" u="none" noProof="1">
                          <a:solidFill>
                            <a:srgbClr val="080808"/>
                          </a:solidFill>
                        </a:rPr>
                        <a:t>Chords</a:t>
                      </a:r>
                    </a:p>
                    <a:p>
                      <a:pPr marL="171450" marR="0" lvl="0" indent="-171450" algn="l" defTabSz="1280160" rtl="0" eaLnBrk="1" fontAlgn="auto" latinLnBrk="0" hangingPunct="1">
                        <a:lnSpc>
                          <a:spcPct val="100000"/>
                        </a:lnSpc>
                        <a:spcBef>
                          <a:spcPts val="0"/>
                        </a:spcBef>
                        <a:spcAft>
                          <a:spcPts val="0"/>
                        </a:spcAft>
                        <a:buClrTx/>
                        <a:buSzTx/>
                        <a:buFontTx/>
                        <a:buChar char="-"/>
                        <a:tabLst/>
                        <a:defRPr/>
                      </a:pPr>
                      <a:r>
                        <a:rPr lang="en-US" sz="1400" b="0" u="none" noProof="1">
                          <a:solidFill>
                            <a:srgbClr val="080808"/>
                          </a:solidFill>
                        </a:rPr>
                        <a:t>Exploring keyboard facilities</a:t>
                      </a:r>
                    </a:p>
                    <a:p>
                      <a:endParaRPr lang="en-GB" sz="14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US" sz="1400" b="1" u="none" dirty="0">
                          <a:solidFill>
                            <a:srgbClr val="080808"/>
                          </a:solidFill>
                          <a:sym typeface="Wingdings" panose="05000000000000000000" pitchFamily="2" charset="2"/>
                        </a:rPr>
                        <a:t>Exploring World Music</a:t>
                      </a:r>
                      <a:endParaRPr lang="en-US" sz="1400" b="1" u="none" dirty="0">
                        <a:solidFill>
                          <a:srgbClr val="080808"/>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400" b="0" u="none" dirty="0">
                          <a:solidFill>
                            <a:srgbClr val="080808"/>
                          </a:solidFill>
                        </a:rPr>
                        <a:t>Charanga World Music- Glockenspiel – Stage 1</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400" b="0" u="none" dirty="0">
                          <a:solidFill>
                            <a:srgbClr val="080808"/>
                          </a:solidFill>
                        </a:rPr>
                        <a:t>Indonesian Gamelan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400" b="0" u="none" dirty="0">
                          <a:solidFill>
                            <a:srgbClr val="080808"/>
                          </a:solidFill>
                        </a:rPr>
                        <a:t>Samba – music from Brazil</a:t>
                      </a:r>
                      <a:endParaRPr lang="en-GB" sz="14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rPr>
                        <a:t>Developing reactive (listening) and proactive &amp; interactive (practical music-making) skills.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rPr>
                        <a:t>Where appropriate, there will be crossover into the Nexus LTP.</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614699">
                <a:tc gridSpan="4">
                  <a:txBody>
                    <a:bodyPr/>
                    <a:lstStyle/>
                    <a:p>
                      <a:pPr algn="ctr"/>
                      <a:r>
                        <a:rPr lang="en-GB" sz="1800" dirty="0">
                          <a:solidFill>
                            <a:schemeClr val="tx1"/>
                          </a:solidFill>
                        </a:rPr>
                        <a:t>Knowledge and Skills</a:t>
                      </a:r>
                    </a:p>
                    <a:p>
                      <a:pPr marL="0" marR="0" lvl="0" indent="0" algn="ctr" defTabSz="1280160" rtl="0" eaLnBrk="1" fontAlgn="auto" latinLnBrk="0" hangingPunct="1">
                        <a:lnSpc>
                          <a:spcPct val="100000"/>
                        </a:lnSpc>
                        <a:spcBef>
                          <a:spcPts val="0"/>
                        </a:spcBef>
                        <a:spcAft>
                          <a:spcPts val="0"/>
                        </a:spcAft>
                        <a:buClrTx/>
                        <a:buSzTx/>
                        <a:buFontTx/>
                        <a:buNone/>
                        <a:tabLst/>
                        <a:defRPr/>
                      </a:pPr>
                      <a:r>
                        <a:rPr lang="en-GB" sz="1400" dirty="0">
                          <a:solidFill>
                            <a:schemeClr val="tx1"/>
                          </a:solidFill>
                        </a:rPr>
                        <a:t>Students work across the K&amp;S criteria at own pace throughout the 3 years.</a:t>
                      </a:r>
                      <a:endParaRPr lang="en-GB" sz="1400" strike="noStrike" dirty="0">
                        <a:solidFill>
                          <a:schemeClr val="tx1"/>
                        </a:solidFill>
                      </a:endParaRPr>
                    </a:p>
                    <a:p>
                      <a:pPr algn="ctr"/>
                      <a:endParaRPr lang="en-GB" sz="9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GB" sz="7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1349916"/>
                  </a:ext>
                </a:extLst>
              </a:tr>
              <a:tr h="2299082">
                <a:tc gridSpan="4">
                  <a:txBody>
                    <a:bodyPr/>
                    <a:lstStyle/>
                    <a:p>
                      <a:endParaRPr lang="en-US" sz="1400" dirty="0"/>
                    </a:p>
                    <a:p>
                      <a:pPr marL="171450" indent="-171450">
                        <a:buFont typeface="Arial" panose="020B0604020202020204" pitchFamily="34" charset="0"/>
                        <a:buChar char="•"/>
                      </a:pPr>
                      <a:r>
                        <a:rPr lang="en-US" sz="1600" dirty="0"/>
                        <a:t>play and perform in solo and ensemble contexts, using their voices and playing musical instruments with increasing accuracy, fluency, control and expression </a:t>
                      </a:r>
                    </a:p>
                    <a:p>
                      <a:pPr marL="171450" indent="-171450">
                        <a:buFont typeface="Arial" panose="020B0604020202020204" pitchFamily="34" charset="0"/>
                        <a:buChar char="•"/>
                      </a:pPr>
                      <a:r>
                        <a:rPr lang="en-US" sz="1600" dirty="0"/>
                        <a:t>improvise and compose music for a range of purposes using the inter-related dimensions of music </a:t>
                      </a:r>
                    </a:p>
                    <a:p>
                      <a:pPr marL="171450" indent="-171450">
                        <a:buFont typeface="Arial" panose="020B0604020202020204" pitchFamily="34" charset="0"/>
                        <a:buChar char="•"/>
                      </a:pPr>
                      <a:r>
                        <a:rPr lang="en-US" sz="1600" dirty="0"/>
                        <a:t>listen with attention to detail and recall sounds with increasing aural memory </a:t>
                      </a:r>
                    </a:p>
                    <a:p>
                      <a:pPr marL="171450" indent="-171450">
                        <a:buFont typeface="Arial" panose="020B0604020202020204" pitchFamily="34" charset="0"/>
                        <a:buChar char="•"/>
                      </a:pPr>
                      <a:r>
                        <a:rPr lang="en-US" sz="1600" dirty="0"/>
                        <a:t>use and understand staff and other musical notations </a:t>
                      </a:r>
                    </a:p>
                    <a:p>
                      <a:pPr marL="171450" indent="-171450">
                        <a:buFont typeface="Arial" panose="020B0604020202020204" pitchFamily="34" charset="0"/>
                        <a:buChar char="•"/>
                      </a:pPr>
                      <a:r>
                        <a:rPr lang="en-US" sz="1600" dirty="0"/>
                        <a:t>appreciate and understand a wide range of high-quality live and recorded music drawn from different traditions and from great composers and musicians </a:t>
                      </a:r>
                    </a:p>
                    <a:p>
                      <a:pPr marL="171450" indent="-171450">
                        <a:buFont typeface="Arial" panose="020B0604020202020204" pitchFamily="34" charset="0"/>
                        <a:buChar char="•"/>
                      </a:pPr>
                      <a:r>
                        <a:rPr lang="en-US" sz="1600" dirty="0"/>
                        <a:t>develop an understanding of the history of music</a:t>
                      </a:r>
                      <a:endParaRPr lang="en-US" sz="1100" noProof="1">
                        <a:solidFill>
                          <a:schemeClr val="tx1">
                            <a:lumMod val="65000"/>
                            <a:lumOff val="35000"/>
                          </a:schemeClr>
                        </a:solidFill>
                      </a:endParaRPr>
                    </a:p>
                    <a:p>
                      <a:endParaRPr lang="en-GB" sz="105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sz="7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
        <p:nvSpPr>
          <p:cNvPr id="3" name="Rectangle 2">
            <a:extLst>
              <a:ext uri="{FF2B5EF4-FFF2-40B4-BE49-F238E27FC236}">
                <a16:creationId xmlns:a16="http://schemas.microsoft.com/office/drawing/2014/main" id="{1FDCAC9A-1BE4-E546-8D65-79E17CAAC370}"/>
              </a:ext>
            </a:extLst>
          </p:cNvPr>
          <p:cNvSpPr/>
          <p:nvPr/>
        </p:nvSpPr>
        <p:spPr>
          <a:xfrm>
            <a:off x="10896197" y="448384"/>
            <a:ext cx="1295803" cy="646331"/>
          </a:xfrm>
          <a:prstGeom prst="rect">
            <a:avLst/>
          </a:prstGeom>
          <a:noFill/>
        </p:spPr>
        <p:txBody>
          <a:bodyPr wrap="square" lIns="91440" tIns="45720" rIns="91440" bIns="45720">
            <a:spAutoFit/>
          </a:bodyPr>
          <a:lstStyle/>
          <a:p>
            <a:pPr algn="ctr"/>
            <a:r>
              <a:rPr lang="en-US" sz="3600" dirty="0">
                <a:ln w="0"/>
                <a:solidFill>
                  <a:schemeClr val="accent1"/>
                </a:solidFill>
                <a:effectLst>
                  <a:outerShdw blurRad="38100" dist="25400" dir="5400000" algn="ctr" rotWithShape="0">
                    <a:srgbClr val="6E747A">
                      <a:alpha val="43000"/>
                    </a:srgbClr>
                  </a:outerShdw>
                </a:effectLst>
                <a:highlight>
                  <a:srgbClr val="FFFF00"/>
                </a:highlight>
              </a:rPr>
              <a:t>NEW</a:t>
            </a:r>
            <a:endParaRPr lang="en-US" sz="3600" b="0" cap="none" spc="0" dirty="0">
              <a:ln w="0"/>
              <a:solidFill>
                <a:schemeClr val="accent1"/>
              </a:solidFill>
              <a:effectLst>
                <a:outerShdw blurRad="38100" dist="25400" dir="5400000" algn="ctr" rotWithShape="0">
                  <a:srgbClr val="6E747A">
                    <a:alpha val="43000"/>
                  </a:srgbClr>
                </a:outerShdw>
              </a:effectLst>
              <a:highlight>
                <a:srgbClr val="FFFF00"/>
              </a:highlight>
            </a:endParaRPr>
          </a:p>
        </p:txBody>
      </p:sp>
    </p:spTree>
    <p:extLst>
      <p:ext uri="{BB962C8B-B14F-4D97-AF65-F5344CB8AC3E}">
        <p14:creationId xmlns:p14="http://schemas.microsoft.com/office/powerpoint/2010/main" val="278833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3AC2F-E773-D0AD-F1AB-44351DFD4F01}"/>
              </a:ext>
            </a:extLst>
          </p:cNvPr>
          <p:cNvSpPr>
            <a:spLocks noGrp="1"/>
          </p:cNvSpPr>
          <p:nvPr>
            <p:ph type="title"/>
          </p:nvPr>
        </p:nvSpPr>
        <p:spPr/>
        <p:txBody>
          <a:bodyPr/>
          <a:lstStyle/>
          <a:p>
            <a:r>
              <a:rPr lang="en-GB" dirty="0">
                <a:solidFill>
                  <a:srgbClr val="00B050"/>
                </a:solidFill>
              </a:rPr>
              <a:t>KS3 Music Assessment</a:t>
            </a:r>
          </a:p>
        </p:txBody>
      </p:sp>
      <p:sp>
        <p:nvSpPr>
          <p:cNvPr id="3" name="Content Placeholder 2">
            <a:extLst>
              <a:ext uri="{FF2B5EF4-FFF2-40B4-BE49-F238E27FC236}">
                <a16:creationId xmlns:a16="http://schemas.microsoft.com/office/drawing/2014/main" id="{84A1B1FB-4B7A-ED84-D11B-E9B1BD75A34F}"/>
              </a:ext>
            </a:extLst>
          </p:cNvPr>
          <p:cNvSpPr>
            <a:spLocks noGrp="1"/>
          </p:cNvSpPr>
          <p:nvPr>
            <p:ph idx="1"/>
          </p:nvPr>
        </p:nvSpPr>
        <p:spPr/>
        <p:txBody>
          <a:bodyPr>
            <a:normAutofit fontScale="92500" lnSpcReduction="20000"/>
          </a:bodyPr>
          <a:lstStyle/>
          <a:p>
            <a:r>
              <a:rPr lang="en-GB" dirty="0">
                <a:solidFill>
                  <a:srgbClr val="00B050"/>
                </a:solidFill>
              </a:rPr>
              <a:t>Details of summative assessments currently used </a:t>
            </a:r>
            <a:r>
              <a:rPr lang="en-GB" dirty="0">
                <a:solidFill>
                  <a:srgbClr val="00B050"/>
                </a:solidFill>
                <a:highlight>
                  <a:srgbClr val="FFFF00"/>
                </a:highlight>
              </a:rPr>
              <a:t>- assessment criteria are from the 2013 primary music national curriculum</a:t>
            </a:r>
          </a:p>
          <a:p>
            <a:r>
              <a:rPr lang="en-GB" dirty="0">
                <a:solidFill>
                  <a:srgbClr val="00B050"/>
                </a:solidFill>
              </a:rPr>
              <a:t>Frequency of assessments – </a:t>
            </a:r>
            <a:r>
              <a:rPr lang="en-GB" dirty="0">
                <a:solidFill>
                  <a:srgbClr val="00B050"/>
                </a:solidFill>
                <a:highlight>
                  <a:srgbClr val="FFFF00"/>
                </a:highlight>
              </a:rPr>
              <a:t>formative assessments during lessons, as and when students have completed a task.</a:t>
            </a:r>
          </a:p>
          <a:p>
            <a:r>
              <a:rPr lang="en-GB" dirty="0">
                <a:solidFill>
                  <a:srgbClr val="00B050"/>
                </a:solidFill>
              </a:rPr>
              <a:t>Format of assessments – </a:t>
            </a:r>
            <a:r>
              <a:rPr lang="en-GB" dirty="0">
                <a:solidFill>
                  <a:srgbClr val="00B050"/>
                </a:solidFill>
                <a:highlight>
                  <a:srgbClr val="FFFF00"/>
                </a:highlight>
              </a:rPr>
              <a:t>practical.</a:t>
            </a:r>
            <a:endParaRPr lang="en-GB" dirty="0">
              <a:solidFill>
                <a:srgbClr val="00B050"/>
              </a:solidFill>
            </a:endParaRPr>
          </a:p>
          <a:p>
            <a:r>
              <a:rPr lang="en-GB" dirty="0">
                <a:solidFill>
                  <a:srgbClr val="00B050"/>
                </a:solidFill>
              </a:rPr>
              <a:t>How results are currently recorded (spreadsheet, online system, highlighted ‘I can’ statements, etc.).  </a:t>
            </a:r>
            <a:r>
              <a:rPr lang="en-GB" dirty="0">
                <a:solidFill>
                  <a:srgbClr val="00B050"/>
                </a:solidFill>
                <a:highlight>
                  <a:srgbClr val="FFFF00"/>
                </a:highlight>
              </a:rPr>
              <a:t>Highlighted ‘I can’ statements on individual Knowledge And Skills Grids.  Written teacher/TA observations.  Audio/video recordings.</a:t>
            </a:r>
          </a:p>
          <a:p>
            <a:r>
              <a:rPr lang="en-GB" dirty="0">
                <a:solidFill>
                  <a:srgbClr val="00B050"/>
                </a:solidFill>
              </a:rPr>
              <a:t>Where evidence of levels can be found </a:t>
            </a:r>
            <a:r>
              <a:rPr lang="en-GB" dirty="0">
                <a:solidFill>
                  <a:srgbClr val="00B050"/>
                </a:solidFill>
                <a:highlight>
                  <a:srgbClr val="FFFF00"/>
                </a:highlight>
              </a:rPr>
              <a:t>– staff records, audio/video recordings, class work folders.</a:t>
            </a:r>
          </a:p>
          <a:p>
            <a:r>
              <a:rPr lang="en-GB" dirty="0">
                <a:solidFill>
                  <a:srgbClr val="00B050"/>
                </a:solidFill>
              </a:rPr>
              <a:t>Moderation – </a:t>
            </a:r>
            <a:r>
              <a:rPr lang="en-GB" dirty="0">
                <a:solidFill>
                  <a:srgbClr val="00B050"/>
                </a:solidFill>
                <a:highlight>
                  <a:srgbClr val="FFFF00"/>
                </a:highlight>
              </a:rPr>
              <a:t>discussed with TAs in lessons</a:t>
            </a:r>
            <a:r>
              <a:rPr lang="en-GB" dirty="0">
                <a:solidFill>
                  <a:srgbClr val="00B050"/>
                </a:solidFill>
              </a:rPr>
              <a:t>.</a:t>
            </a:r>
          </a:p>
        </p:txBody>
      </p:sp>
    </p:spTree>
    <p:extLst>
      <p:ext uri="{BB962C8B-B14F-4D97-AF65-F5344CB8AC3E}">
        <p14:creationId xmlns:p14="http://schemas.microsoft.com/office/powerpoint/2010/main" val="800016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7D8042-A056-2702-65DC-BFB73253E385}"/>
              </a:ext>
            </a:extLst>
          </p:cNvPr>
          <p:cNvPicPr>
            <a:picLocks noChangeAspect="1"/>
          </p:cNvPicPr>
          <p:nvPr/>
        </p:nvPicPr>
        <p:blipFill>
          <a:blip r:embed="rId2"/>
          <a:stretch>
            <a:fillRect/>
          </a:stretch>
        </p:blipFill>
        <p:spPr>
          <a:xfrm>
            <a:off x="1023229" y="37626"/>
            <a:ext cx="10145541" cy="6782747"/>
          </a:xfrm>
          <a:prstGeom prst="rect">
            <a:avLst/>
          </a:prstGeom>
        </p:spPr>
      </p:pic>
    </p:spTree>
    <p:extLst>
      <p:ext uri="{BB962C8B-B14F-4D97-AF65-F5344CB8AC3E}">
        <p14:creationId xmlns:p14="http://schemas.microsoft.com/office/powerpoint/2010/main" val="2542577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A086E-B7F1-24DB-63DC-FD51BE45095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A87B58A-5DE3-11EE-3088-995DB4ADDCCF}"/>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KS4 Nexus E2 &amp; E3</a:t>
            </a:r>
          </a:p>
          <a:p>
            <a:r>
              <a:rPr lang="en-GB" sz="1600" b="1" spc="214" dirty="0">
                <a:solidFill>
                  <a:srgbClr val="4D4D4D"/>
                </a:solidFill>
                <a:latin typeface="+mn-lt"/>
              </a:rPr>
              <a:t>Year 1, 2 </a:t>
            </a:r>
            <a:r>
              <a:rPr lang="en-GB" sz="1600" b="1" u="sng" spc="214" dirty="0">
                <a:solidFill>
                  <a:srgbClr val="4D4D4D"/>
                </a:solidFill>
                <a:latin typeface="+mn-lt"/>
              </a:rPr>
              <a:t>Music    </a:t>
            </a:r>
            <a:r>
              <a:rPr lang="en-GB" sz="1600" b="1" spc="214" dirty="0">
                <a:solidFill>
                  <a:srgbClr val="4D4D4D"/>
                </a:solidFill>
                <a:latin typeface="+mn-lt"/>
              </a:rPr>
              <a:t>2024-2026</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C29F7069-B68A-EF0C-8558-CCDB848D1CFB}"/>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250F530D-F23D-1CF8-0851-1BFD44B5A0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1D8E95D5-2D43-03BA-EAE8-1578D69AC287}"/>
              </a:ext>
            </a:extLst>
          </p:cNvPr>
          <p:cNvGraphicFramePr>
            <a:graphicFrameLocks noGrp="1"/>
          </p:cNvGraphicFramePr>
          <p:nvPr>
            <p:extLst>
              <p:ext uri="{D42A27DB-BD31-4B8C-83A1-F6EECF244321}">
                <p14:modId xmlns:p14="http://schemas.microsoft.com/office/powerpoint/2010/main" val="1363407731"/>
              </p:ext>
            </p:extLst>
          </p:nvPr>
        </p:nvGraphicFramePr>
        <p:xfrm>
          <a:off x="471948" y="794608"/>
          <a:ext cx="11149782" cy="4666438"/>
        </p:xfrm>
        <a:graphic>
          <a:graphicData uri="http://schemas.openxmlformats.org/drawingml/2006/table">
            <a:tbl>
              <a:tblPr firstRow="1" bandRow="1">
                <a:tableStyleId>{5C22544A-7EE6-4342-B048-85BDC9FD1C3A}</a:tableStyleId>
              </a:tblPr>
              <a:tblGrid>
                <a:gridCol w="5574891">
                  <a:extLst>
                    <a:ext uri="{9D8B030D-6E8A-4147-A177-3AD203B41FA5}">
                      <a16:colId xmlns:a16="http://schemas.microsoft.com/office/drawing/2014/main" val="1643026118"/>
                    </a:ext>
                  </a:extLst>
                </a:gridCol>
                <a:gridCol w="5574891">
                  <a:extLst>
                    <a:ext uri="{9D8B030D-6E8A-4147-A177-3AD203B41FA5}">
                      <a16:colId xmlns:a16="http://schemas.microsoft.com/office/drawing/2014/main" val="2893469364"/>
                    </a:ext>
                  </a:extLst>
                </a:gridCol>
              </a:tblGrid>
              <a:tr h="336102">
                <a:tc>
                  <a:txBody>
                    <a:bodyPr/>
                    <a:lstStyle/>
                    <a:p>
                      <a:pPr algn="ctr"/>
                      <a:r>
                        <a:rPr lang="en-GB" sz="1300" dirty="0">
                          <a:solidFill>
                            <a:schemeClr val="tx1"/>
                          </a:solidFill>
                        </a:rPr>
                        <a:t>Year 1   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dirty="0">
                          <a:solidFill>
                            <a:schemeClr val="tx1"/>
                          </a:solidFill>
                        </a:rPr>
                        <a:t>Year 2   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55638">
                <a:tc gridSpan="2">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810407">
                <a:tc>
                  <a:txBody>
                    <a:bodyPr/>
                    <a:lstStyle/>
                    <a:p>
                      <a:r>
                        <a:rPr lang="en-GB" sz="1100" dirty="0">
                          <a:solidFill>
                            <a:schemeClr val="tx1"/>
                          </a:solidFill>
                        </a:rPr>
                        <a:t>Develop basic improvisation skills using clear frameworks.</a:t>
                      </a:r>
                    </a:p>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solidFill>
                            <a:schemeClr val="tx1"/>
                          </a:solidFill>
                        </a:rPr>
                        <a:t>Create and organise musical ideas to form compositions, e.g. blues, cyclical, pentatonic, and appraise own compositions.</a:t>
                      </a:r>
                    </a:p>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solidFill>
                            <a:schemeClr val="tx1"/>
                          </a:solidFill>
                        </a:rPr>
                        <a:t>Respond to musical pieces with musical vocabulary to describe how the building blocks of music are used to create effects (tempo, dynamics, texture, melody, harmony, pitch, duration, rhythm), including how contrast is used.  Listen to music from different genres to learn their stylistic features.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1100" dirty="0">
                          <a:solidFill>
                            <a:schemeClr val="tx1"/>
                          </a:solidFill>
                        </a:rPr>
                        <a:t>Practise basic performance skills on a range of instruments then choose one in which to specialise for solo coursework.</a:t>
                      </a:r>
                    </a:p>
                    <a:p>
                      <a:r>
                        <a:rPr lang="en-GB" sz="1100" dirty="0">
                          <a:solidFill>
                            <a:schemeClr val="tx1"/>
                          </a:solidFill>
                        </a:rPr>
                        <a:t>Learn and perform ensemble music in a range of genres.</a:t>
                      </a:r>
                    </a:p>
                    <a:p>
                      <a:r>
                        <a:rPr lang="en-GB" sz="1100" dirty="0">
                          <a:solidFill>
                            <a:schemeClr val="tx1"/>
                          </a:solidFill>
                        </a:rPr>
                        <a:t>Complete practice logs for solo and ensemble work which are reflective, identifying strengths and weaknesses of performances, and next steps.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218417">
                <a:tc gridSpan="2">
                  <a:txBody>
                    <a:bodyPr/>
                    <a:lstStyle/>
                    <a:p>
                      <a:pPr algn="ctr"/>
                      <a:r>
                        <a:rPr lang="en-GB" sz="12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702676">
                <a:tc>
                  <a:txBody>
                    <a:bodyPr/>
                    <a:lstStyle/>
                    <a:p>
                      <a:pPr>
                        <a:defRPr sz="3000">
                          <a:solidFill>
                            <a:srgbClr val="FFFFFF"/>
                          </a:solidFill>
                        </a:defRPr>
                      </a:pPr>
                      <a:r>
                        <a:rPr lang="en-GB" sz="1100" b="1" noProof="1">
                          <a:solidFill>
                            <a:schemeClr val="tx1"/>
                          </a:solidFill>
                        </a:rPr>
                        <a:t>Entry Level 2 and 3   (E2 80 GLHrs, E3 100 GLHrs)</a:t>
                      </a:r>
                    </a:p>
                    <a:p>
                      <a:pPr>
                        <a:defRPr sz="3000">
                          <a:solidFill>
                            <a:srgbClr val="FFFFFF"/>
                          </a:solidFill>
                        </a:defRPr>
                      </a:pPr>
                      <a:r>
                        <a:rPr lang="en-GB" sz="1100" b="1" noProof="1">
                          <a:solidFill>
                            <a:schemeClr val="tx1"/>
                          </a:solidFill>
                        </a:rPr>
                        <a:t>Composing Music 6342         Appraising Music 6343</a:t>
                      </a:r>
                    </a:p>
                    <a:p>
                      <a:pPr>
                        <a:defRPr sz="3000">
                          <a:solidFill>
                            <a:srgbClr val="FFFFFF"/>
                          </a:solidFill>
                        </a:defRPr>
                      </a:pPr>
                      <a:r>
                        <a:rPr lang="en-GB" sz="1100" b="1" noProof="1">
                          <a:solidFill>
                            <a:schemeClr val="tx1"/>
                          </a:solidFill>
                        </a:rPr>
                        <a:t>Learn the skills required to compose a variety of pieces in different musical styles:</a:t>
                      </a:r>
                    </a:p>
                    <a:p>
                      <a:pPr marL="171450" indent="-171450">
                        <a:buFont typeface="Arial" panose="020B0604020202020204" pitchFamily="34" charset="0"/>
                        <a:buChar char="•"/>
                      </a:pPr>
                      <a:r>
                        <a:rPr lang="en-GB" sz="1100" dirty="0">
                          <a:solidFill>
                            <a:schemeClr val="tx1"/>
                          </a:solidFill>
                        </a:rPr>
                        <a:t>create imaginative ideas making use of musical elements</a:t>
                      </a:r>
                    </a:p>
                    <a:p>
                      <a:pPr marL="171450" indent="-171450">
                        <a:buFont typeface="Arial" panose="020B0604020202020204" pitchFamily="34" charset="0"/>
                        <a:buChar char="•"/>
                      </a:pPr>
                      <a:r>
                        <a:rPr lang="en-GB" sz="1100" dirty="0">
                          <a:solidFill>
                            <a:schemeClr val="tx1"/>
                          </a:solidFill>
                        </a:rPr>
                        <a:t>organise musical ideas</a:t>
                      </a:r>
                    </a:p>
                    <a:p>
                      <a:pPr marL="171450" indent="-171450">
                        <a:buFont typeface="Arial" panose="020B0604020202020204" pitchFamily="34" charset="0"/>
                        <a:buChar char="•"/>
                      </a:pPr>
                      <a:r>
                        <a:rPr lang="en-GB" sz="1100" dirty="0">
                          <a:solidFill>
                            <a:schemeClr val="tx1"/>
                          </a:solidFill>
                        </a:rPr>
                        <a:t>use resources (instruments/software) in keeping with chosen genres</a:t>
                      </a:r>
                    </a:p>
                    <a:p>
                      <a:pPr marL="171450" indent="-171450">
                        <a:buFont typeface="Arial" panose="020B0604020202020204" pitchFamily="34" charset="0"/>
                        <a:buChar char="•"/>
                      </a:pPr>
                      <a:r>
                        <a:rPr lang="en-GB" sz="1100" dirty="0">
                          <a:solidFill>
                            <a:schemeClr val="tx1"/>
                          </a:solidFill>
                        </a:rPr>
                        <a:t>store the final compositions (either in writing or recording)</a:t>
                      </a:r>
                    </a:p>
                    <a:p>
                      <a:pPr marL="171450" indent="-171450">
                        <a:buFont typeface="Arial" panose="020B0604020202020204" pitchFamily="34" charset="0"/>
                        <a:buChar char="•"/>
                      </a:pPr>
                      <a:r>
                        <a:rPr lang="en-GB" sz="1100" dirty="0">
                          <a:solidFill>
                            <a:schemeClr val="tx1"/>
                          </a:solidFill>
                        </a:rPr>
                        <a:t>identify the strengths and weaknesses of the compositions with reference to the musical elements and selected genres</a:t>
                      </a:r>
                    </a:p>
                    <a:p>
                      <a:pPr marL="171450" indent="-171450">
                        <a:buFont typeface="Arial" panose="020B0604020202020204" pitchFamily="34" charset="0"/>
                        <a:buChar char="•"/>
                      </a:pPr>
                      <a:r>
                        <a:rPr lang="en-GB" sz="1100" dirty="0">
                          <a:solidFill>
                            <a:schemeClr val="tx1"/>
                          </a:solidFill>
                        </a:rPr>
                        <a:t>identify how to address weaknesses and show an attempt to improve the compositions</a:t>
                      </a:r>
                    </a:p>
                    <a:p>
                      <a:pPr marL="171450" indent="-171450">
                        <a:buFont typeface="Arial" panose="020B0604020202020204" pitchFamily="34" charset="0"/>
                        <a:buChar char="•"/>
                      </a:pPr>
                      <a:r>
                        <a:rPr lang="en-GB" sz="1100" noProof="1">
                          <a:solidFill>
                            <a:schemeClr val="tx1"/>
                          </a:solidFill>
                        </a:rPr>
                        <a:t>appraise others’ compositions</a:t>
                      </a:r>
                    </a:p>
                    <a:p>
                      <a:pPr marL="0" indent="0">
                        <a:buFont typeface="Arial" panose="020B0604020202020204" pitchFamily="34" charset="0"/>
                        <a:buNone/>
                      </a:pPr>
                      <a:endParaRPr lang="en-GB" sz="1100" noProof="1">
                        <a:solidFill>
                          <a:schemeClr val="tx1"/>
                        </a:solidFill>
                      </a:endParaRPr>
                    </a:p>
                    <a:p>
                      <a:pPr marL="171450" indent="-171450">
                        <a:buFont typeface="Arial" panose="020B0604020202020204" pitchFamily="34" charset="0"/>
                        <a:buChar char="•"/>
                      </a:pPr>
                      <a:r>
                        <a:rPr lang="en-GB" sz="1100" noProof="1">
                          <a:solidFill>
                            <a:schemeClr val="tx1"/>
                          </a:solidFill>
                        </a:rPr>
                        <a:t>listen to and appraise music from a range of genres and traditions</a:t>
                      </a:r>
                    </a:p>
                    <a:p>
                      <a:pPr marL="171450" indent="-171450">
                        <a:buFont typeface="Arial" panose="020B0604020202020204" pitchFamily="34" charset="0"/>
                        <a:buChar char="•"/>
                      </a:pPr>
                      <a:r>
                        <a:rPr lang="en-GB" sz="1100" noProof="1">
                          <a:solidFill>
                            <a:schemeClr val="tx1"/>
                          </a:solidFill>
                        </a:rPr>
                        <a:t>identify changes in tempo, timbre, rhythm, dynamics and texture</a:t>
                      </a:r>
                    </a:p>
                    <a:p>
                      <a:pPr marL="171450" indent="-171450">
                        <a:buFont typeface="Arial" panose="020B0604020202020204" pitchFamily="34" charset="0"/>
                        <a:buChar char="•"/>
                      </a:pPr>
                      <a:r>
                        <a:rPr lang="en-GB" sz="1100" noProof="1">
                          <a:solidFill>
                            <a:schemeClr val="tx1"/>
                          </a:solidFill>
                        </a:rPr>
                        <a:t>identify distinctive melodic and musical features in contrasting genres of music.</a:t>
                      </a:r>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defRPr sz="3000">
                          <a:solidFill>
                            <a:srgbClr val="FFFFFF"/>
                          </a:solidFill>
                        </a:defRPr>
                      </a:pPr>
                      <a:r>
                        <a:rPr lang="en-GB" sz="1100" b="1" noProof="1">
                          <a:solidFill>
                            <a:schemeClr val="tx1"/>
                          </a:solidFill>
                        </a:rPr>
                        <a:t>Entry Level 2 and 3  (E2 80 GLHrs, E3 100 GLHrs)</a:t>
                      </a:r>
                    </a:p>
                    <a:p>
                      <a:pPr>
                        <a:defRPr sz="3000">
                          <a:solidFill>
                            <a:srgbClr val="FFFFFF"/>
                          </a:solidFill>
                        </a:defRPr>
                      </a:pPr>
                      <a:r>
                        <a:rPr lang="en-GB" sz="1100" b="1" dirty="0">
                          <a:solidFill>
                            <a:schemeClr val="tx1"/>
                          </a:solidFill>
                        </a:rPr>
                        <a:t>Solo Music Performance 6340         Ensemble Music Performance 6341</a:t>
                      </a:r>
                    </a:p>
                    <a:p>
                      <a:pPr>
                        <a:defRPr sz="3000">
                          <a:solidFill>
                            <a:srgbClr val="FFFFFF"/>
                          </a:solidFill>
                        </a:defRPr>
                      </a:pPr>
                      <a:r>
                        <a:rPr lang="en-GB" sz="1100" b="1" dirty="0">
                          <a:solidFill>
                            <a:schemeClr val="tx1"/>
                          </a:solidFill>
                        </a:rPr>
                        <a:t>Learn the skills required to perform a variety of solo/ensemble pieces:</a:t>
                      </a:r>
                    </a:p>
                    <a:p>
                      <a:pPr marL="171450" indent="-171450">
                        <a:buFont typeface="Arial" panose="020B0604020202020204" pitchFamily="34" charset="0"/>
                        <a:buChar char="•"/>
                        <a:defRPr sz="3000">
                          <a:solidFill>
                            <a:srgbClr val="FFFFFF"/>
                          </a:solidFill>
                        </a:defRPr>
                      </a:pPr>
                      <a:r>
                        <a:rPr lang="en-GB" sz="1100" dirty="0">
                          <a:solidFill>
                            <a:schemeClr val="tx1"/>
                          </a:solidFill>
                        </a:rPr>
                        <a:t>sing or play short, simple solo/ensemble pieces</a:t>
                      </a:r>
                    </a:p>
                    <a:p>
                      <a:pPr marL="171450" indent="-171450">
                        <a:buFont typeface="Arial" panose="020B0604020202020204" pitchFamily="34" charset="0"/>
                        <a:buChar char="•"/>
                        <a:defRPr sz="3000">
                          <a:solidFill>
                            <a:srgbClr val="FFFFFF"/>
                          </a:solidFill>
                        </a:defRPr>
                      </a:pPr>
                      <a:r>
                        <a:rPr lang="en-GB" sz="1100" dirty="0">
                          <a:solidFill>
                            <a:schemeClr val="tx1"/>
                          </a:solidFill>
                        </a:rPr>
                        <a:t>show technical control of the chosen instrument/voice in a fluent and mainly accurate performance </a:t>
                      </a:r>
                    </a:p>
                    <a:p>
                      <a:pPr marL="171450" indent="-171450">
                        <a:buFont typeface="Arial" panose="020B0604020202020204" pitchFamily="34" charset="0"/>
                        <a:buChar char="•"/>
                        <a:defRPr sz="3000">
                          <a:solidFill>
                            <a:srgbClr val="FFFFFF"/>
                          </a:solidFill>
                        </a:defRPr>
                      </a:pPr>
                      <a:r>
                        <a:rPr lang="en-GB" sz="1100" dirty="0">
                          <a:solidFill>
                            <a:schemeClr val="tx1"/>
                          </a:solidFill>
                        </a:rPr>
                        <a:t>perform with appropriate expression</a:t>
                      </a:r>
                    </a:p>
                    <a:p>
                      <a:pPr marL="171450" indent="-171450">
                        <a:buFont typeface="Arial" panose="020B0604020202020204" pitchFamily="34" charset="0"/>
                        <a:buChar char="•"/>
                        <a:defRPr sz="3000">
                          <a:solidFill>
                            <a:srgbClr val="FFFFFF"/>
                          </a:solidFill>
                        </a:defRPr>
                      </a:pPr>
                      <a:r>
                        <a:rPr lang="en-GB" sz="1100" dirty="0">
                          <a:solidFill>
                            <a:schemeClr val="tx1"/>
                          </a:solidFill>
                        </a:rPr>
                        <a:t>identify the strengths and weaknesses of the performances </a:t>
                      </a:r>
                    </a:p>
                    <a:p>
                      <a:pPr marL="171450" indent="-171450">
                        <a:buFont typeface="Arial" panose="020B0604020202020204" pitchFamily="34" charset="0"/>
                        <a:buChar char="•"/>
                        <a:defRPr sz="3000">
                          <a:solidFill>
                            <a:srgbClr val="FFFFFF"/>
                          </a:solidFill>
                        </a:defRPr>
                      </a:pPr>
                      <a:r>
                        <a:rPr lang="en-GB" sz="1100" dirty="0">
                          <a:solidFill>
                            <a:schemeClr val="tx1"/>
                          </a:solidFill>
                        </a:rPr>
                        <a:t>identify how to address weaknesses and show an attempt to improve the performances</a:t>
                      </a:r>
                    </a:p>
                    <a:p>
                      <a:pPr marL="171450" indent="-171450">
                        <a:buFont typeface="Arial" panose="020B0604020202020204" pitchFamily="34" charset="0"/>
                        <a:buChar char="•"/>
                        <a:defRPr sz="3000">
                          <a:solidFill>
                            <a:srgbClr val="FFFFFF"/>
                          </a:solidFill>
                        </a:defRPr>
                      </a:pPr>
                      <a:r>
                        <a:rPr lang="en-GB" sz="1100" noProof="1">
                          <a:solidFill>
                            <a:schemeClr val="tx1"/>
                          </a:solidFill>
                        </a:rPr>
                        <a:t>appraise others’ performances</a:t>
                      </a:r>
                    </a:p>
                    <a:p>
                      <a:pPr marL="171450" indent="-171450">
                        <a:buFont typeface="Arial" panose="020B0604020202020204" pitchFamily="34" charset="0"/>
                        <a:buChar char="•"/>
                        <a:defRPr sz="3000">
                          <a:solidFill>
                            <a:srgbClr val="FFFFFF"/>
                          </a:solidFill>
                        </a:defRPr>
                      </a:pPr>
                      <a:r>
                        <a:rPr lang="en-GB" sz="1100" noProof="1">
                          <a:solidFill>
                            <a:schemeClr val="tx1"/>
                          </a:solidFill>
                        </a:rPr>
                        <a:t>listen to and appraise music from a range of genres and traditions.</a:t>
                      </a:r>
                      <a:endParaRPr lang="en-GB" sz="1100" b="1" noProof="1">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
        <p:nvSpPr>
          <p:cNvPr id="3" name="Rectangle 2">
            <a:extLst>
              <a:ext uri="{FF2B5EF4-FFF2-40B4-BE49-F238E27FC236}">
                <a16:creationId xmlns:a16="http://schemas.microsoft.com/office/drawing/2014/main" id="{90155112-49EC-A8FD-EF6E-4C3FC21D76EC}"/>
              </a:ext>
            </a:extLst>
          </p:cNvPr>
          <p:cNvSpPr/>
          <p:nvPr/>
        </p:nvSpPr>
        <p:spPr>
          <a:xfrm>
            <a:off x="10896197" y="448384"/>
            <a:ext cx="1295803" cy="646331"/>
          </a:xfrm>
          <a:prstGeom prst="rect">
            <a:avLst/>
          </a:prstGeom>
          <a:noFill/>
        </p:spPr>
        <p:txBody>
          <a:bodyPr wrap="square" lIns="91440" tIns="45720" rIns="91440" bIns="45720">
            <a:spAutoFit/>
          </a:bodyPr>
          <a:lstStyle/>
          <a:p>
            <a:pPr algn="ctr"/>
            <a:r>
              <a:rPr lang="en-US" sz="3600" dirty="0">
                <a:ln w="0"/>
                <a:solidFill>
                  <a:schemeClr val="accent1"/>
                </a:solidFill>
                <a:effectLst>
                  <a:outerShdw blurRad="38100" dist="25400" dir="5400000" algn="ctr" rotWithShape="0">
                    <a:srgbClr val="6E747A">
                      <a:alpha val="43000"/>
                    </a:srgbClr>
                  </a:outerShdw>
                </a:effectLst>
                <a:highlight>
                  <a:srgbClr val="FFFF00"/>
                </a:highlight>
              </a:rPr>
              <a:t>NEW</a:t>
            </a:r>
            <a:endParaRPr lang="en-US" sz="3600" b="0" cap="none" spc="0" dirty="0">
              <a:ln w="0"/>
              <a:solidFill>
                <a:schemeClr val="accent1"/>
              </a:solidFill>
              <a:effectLst>
                <a:outerShdw blurRad="38100" dist="25400" dir="5400000" algn="ctr" rotWithShape="0">
                  <a:srgbClr val="6E747A">
                    <a:alpha val="43000"/>
                  </a:srgbClr>
                </a:outerShdw>
              </a:effectLst>
              <a:highlight>
                <a:srgbClr val="FFFF00"/>
              </a:highlight>
            </a:endParaRPr>
          </a:p>
        </p:txBody>
      </p:sp>
    </p:spTree>
    <p:extLst>
      <p:ext uri="{BB962C8B-B14F-4D97-AF65-F5344CB8AC3E}">
        <p14:creationId xmlns:p14="http://schemas.microsoft.com/office/powerpoint/2010/main" val="3681017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8AA9-A04A-0B97-55AE-0D4F0993F918}"/>
              </a:ext>
            </a:extLst>
          </p:cNvPr>
          <p:cNvSpPr>
            <a:spLocks noGrp="1"/>
          </p:cNvSpPr>
          <p:nvPr>
            <p:ph type="title"/>
          </p:nvPr>
        </p:nvSpPr>
        <p:spPr/>
        <p:txBody>
          <a:bodyPr/>
          <a:lstStyle/>
          <a:p>
            <a:r>
              <a:rPr lang="en-GB" dirty="0">
                <a:solidFill>
                  <a:srgbClr val="7030A0"/>
                </a:solidFill>
              </a:rPr>
              <a:t>Assessment KS4 Music – WJEC E2/E3 units</a:t>
            </a:r>
          </a:p>
        </p:txBody>
      </p:sp>
      <p:sp>
        <p:nvSpPr>
          <p:cNvPr id="3" name="Content Placeholder 2">
            <a:extLst>
              <a:ext uri="{FF2B5EF4-FFF2-40B4-BE49-F238E27FC236}">
                <a16:creationId xmlns:a16="http://schemas.microsoft.com/office/drawing/2014/main" id="{98A13280-A50F-4370-CFD0-5AA479993CE6}"/>
              </a:ext>
            </a:extLst>
          </p:cNvPr>
          <p:cNvSpPr>
            <a:spLocks noGrp="1"/>
          </p:cNvSpPr>
          <p:nvPr>
            <p:ph idx="1"/>
          </p:nvPr>
        </p:nvSpPr>
        <p:spPr/>
        <p:txBody>
          <a:bodyPr>
            <a:normAutofit fontScale="85000" lnSpcReduction="10000"/>
          </a:bodyPr>
          <a:lstStyle/>
          <a:p>
            <a:r>
              <a:rPr lang="en-GB" dirty="0">
                <a:solidFill>
                  <a:srgbClr val="7030A0"/>
                </a:solidFill>
              </a:rPr>
              <a:t>Summative assessment criteria and how these are assessed </a:t>
            </a:r>
            <a:r>
              <a:rPr lang="en-GB" dirty="0">
                <a:solidFill>
                  <a:srgbClr val="7030A0"/>
                </a:solidFill>
                <a:highlight>
                  <a:srgbClr val="FFFF00"/>
                </a:highlight>
              </a:rPr>
              <a:t>– assessed against Entry Level 2 or 3 WJEC Creative Pathways units criteria.  </a:t>
            </a:r>
          </a:p>
          <a:p>
            <a:r>
              <a:rPr lang="en-GB" dirty="0">
                <a:solidFill>
                  <a:srgbClr val="7030A0"/>
                </a:solidFill>
              </a:rPr>
              <a:t> Frequency of assessments </a:t>
            </a:r>
            <a:r>
              <a:rPr lang="en-GB" dirty="0">
                <a:solidFill>
                  <a:srgbClr val="7030A0"/>
                </a:solidFill>
                <a:highlight>
                  <a:srgbClr val="FFFF00"/>
                </a:highlight>
              </a:rPr>
              <a:t>– as and when students have learnt a piece of music or completed a task.  Combination of formative and summative.</a:t>
            </a:r>
          </a:p>
          <a:p>
            <a:r>
              <a:rPr lang="en-GB" dirty="0">
                <a:solidFill>
                  <a:srgbClr val="7030A0"/>
                </a:solidFill>
              </a:rPr>
              <a:t>Format of assessments  - </a:t>
            </a:r>
            <a:r>
              <a:rPr lang="en-GB" dirty="0">
                <a:solidFill>
                  <a:srgbClr val="7030A0"/>
                </a:solidFill>
                <a:highlight>
                  <a:srgbClr val="FFFF00"/>
                </a:highlight>
              </a:rPr>
              <a:t>Collation of practical tasks, written progress logs, staff witness statements, transcripts of evaluative dialogue between staff and students.  Assessment record then completed.</a:t>
            </a:r>
          </a:p>
          <a:p>
            <a:r>
              <a:rPr lang="en-GB" dirty="0">
                <a:solidFill>
                  <a:srgbClr val="7030A0"/>
                </a:solidFill>
              </a:rPr>
              <a:t>How results are currently recorded – </a:t>
            </a:r>
            <a:r>
              <a:rPr lang="en-GB" dirty="0">
                <a:solidFill>
                  <a:srgbClr val="7030A0"/>
                </a:solidFill>
                <a:highlight>
                  <a:srgbClr val="FFFF00"/>
                </a:highlight>
              </a:rPr>
              <a:t>audio/video recordings of performances/compositions.  WJEC assessment records. </a:t>
            </a:r>
          </a:p>
          <a:p>
            <a:r>
              <a:rPr lang="en-GB" dirty="0">
                <a:solidFill>
                  <a:srgbClr val="7030A0"/>
                </a:solidFill>
              </a:rPr>
              <a:t>Where evidence of levels can be found </a:t>
            </a:r>
            <a:r>
              <a:rPr lang="en-GB" dirty="0">
                <a:solidFill>
                  <a:srgbClr val="7030A0"/>
                </a:solidFill>
                <a:highlight>
                  <a:srgbClr val="FFFF00"/>
                </a:highlight>
              </a:rPr>
              <a:t>– students’ coursework folders and network.</a:t>
            </a:r>
          </a:p>
          <a:p>
            <a:r>
              <a:rPr lang="en-GB" dirty="0">
                <a:solidFill>
                  <a:srgbClr val="7030A0"/>
                </a:solidFill>
              </a:rPr>
              <a:t>Moderation </a:t>
            </a:r>
            <a:r>
              <a:rPr lang="en-GB" dirty="0">
                <a:solidFill>
                  <a:srgbClr val="7030A0"/>
                </a:solidFill>
                <a:highlight>
                  <a:srgbClr val="FFFF00"/>
                </a:highlight>
              </a:rPr>
              <a:t>– discussions with TAs during lessons.  External moderation.</a:t>
            </a:r>
          </a:p>
          <a:p>
            <a:endParaRPr lang="en-GB" dirty="0"/>
          </a:p>
        </p:txBody>
      </p:sp>
    </p:spTree>
    <p:extLst>
      <p:ext uri="{BB962C8B-B14F-4D97-AF65-F5344CB8AC3E}">
        <p14:creationId xmlns:p14="http://schemas.microsoft.com/office/powerpoint/2010/main" val="9932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A65DC-BB87-A178-FA9A-256D0ECA26E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9D09013-3AAC-D70D-CB2A-5A1A98A75E03}"/>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KS4 Nexus E1</a:t>
            </a:r>
          </a:p>
          <a:p>
            <a:r>
              <a:rPr lang="en-GB" sz="1600" b="1" spc="214" dirty="0">
                <a:solidFill>
                  <a:srgbClr val="4D4D4D"/>
                </a:solidFill>
                <a:latin typeface="+mn-lt"/>
              </a:rPr>
              <a:t>Year 1, 2 </a:t>
            </a:r>
            <a:r>
              <a:rPr lang="en-GB" sz="1600" b="1" u="sng" spc="214" dirty="0">
                <a:solidFill>
                  <a:srgbClr val="4D4D4D"/>
                </a:solidFill>
                <a:latin typeface="+mn-lt"/>
              </a:rPr>
              <a:t>Music    </a:t>
            </a:r>
            <a:r>
              <a:rPr lang="en-GB" sz="1600" b="1" spc="214" dirty="0">
                <a:solidFill>
                  <a:srgbClr val="4D4D4D"/>
                </a:solidFill>
                <a:latin typeface="+mn-lt"/>
              </a:rPr>
              <a:t>2024-2026</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F02126CD-CE28-6242-2896-DD40173D4BE8}"/>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558A92D8-3605-7FFD-05DD-B9BA3C25B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6B6AE5F8-CDB9-A0FB-C28A-BE98EF8DD6C1}"/>
              </a:ext>
            </a:extLst>
          </p:cNvPr>
          <p:cNvGraphicFramePr>
            <a:graphicFrameLocks noGrp="1"/>
          </p:cNvGraphicFramePr>
          <p:nvPr>
            <p:extLst>
              <p:ext uri="{D42A27DB-BD31-4B8C-83A1-F6EECF244321}">
                <p14:modId xmlns:p14="http://schemas.microsoft.com/office/powerpoint/2010/main" val="2684767633"/>
              </p:ext>
            </p:extLst>
          </p:nvPr>
        </p:nvGraphicFramePr>
        <p:xfrm>
          <a:off x="471948" y="794608"/>
          <a:ext cx="11149782" cy="4238051"/>
        </p:xfrm>
        <a:graphic>
          <a:graphicData uri="http://schemas.openxmlformats.org/drawingml/2006/table">
            <a:tbl>
              <a:tblPr firstRow="1" bandRow="1">
                <a:tableStyleId>{5C22544A-7EE6-4342-B048-85BDC9FD1C3A}</a:tableStyleId>
              </a:tblPr>
              <a:tblGrid>
                <a:gridCol w="5574891">
                  <a:extLst>
                    <a:ext uri="{9D8B030D-6E8A-4147-A177-3AD203B41FA5}">
                      <a16:colId xmlns:a16="http://schemas.microsoft.com/office/drawing/2014/main" val="1643026118"/>
                    </a:ext>
                  </a:extLst>
                </a:gridCol>
                <a:gridCol w="5574891">
                  <a:extLst>
                    <a:ext uri="{9D8B030D-6E8A-4147-A177-3AD203B41FA5}">
                      <a16:colId xmlns:a16="http://schemas.microsoft.com/office/drawing/2014/main" val="2893469364"/>
                    </a:ext>
                  </a:extLst>
                </a:gridCol>
              </a:tblGrid>
              <a:tr h="336102">
                <a:tc>
                  <a:txBody>
                    <a:bodyPr/>
                    <a:lstStyle/>
                    <a:p>
                      <a:pPr algn="ctr"/>
                      <a:r>
                        <a:rPr lang="en-GB" sz="1300" dirty="0">
                          <a:solidFill>
                            <a:schemeClr val="tx1"/>
                          </a:solidFill>
                        </a:rPr>
                        <a:t>Year 1   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dirty="0">
                          <a:solidFill>
                            <a:schemeClr val="tx1"/>
                          </a:solidFill>
                        </a:rPr>
                        <a:t>Year 2   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55638">
                <a:tc gridSpan="2">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810407">
                <a:tc>
                  <a:txBody>
                    <a:bodyPr/>
                    <a:lstStyle/>
                    <a:p>
                      <a:r>
                        <a:rPr lang="en-GB" sz="1100" dirty="0">
                          <a:solidFill>
                            <a:schemeClr val="tx1"/>
                          </a:solidFill>
                        </a:rPr>
                        <a:t>Listening and Appraising: </a:t>
                      </a:r>
                      <a:r>
                        <a:rPr lang="en-GB" sz="1100" dirty="0"/>
                        <a:t>be able to enjoy and respond to a range of music.</a:t>
                      </a:r>
                    </a:p>
                    <a:p>
                      <a:endParaRPr lang="en-GB" sz="1100" dirty="0">
                        <a:solidFill>
                          <a:schemeClr val="tx1"/>
                        </a:solidFill>
                      </a:endParaRPr>
                    </a:p>
                    <a:p>
                      <a:r>
                        <a:rPr lang="en-GB" sz="1100" dirty="0">
                          <a:solidFill>
                            <a:schemeClr val="tx1"/>
                          </a:solidFill>
                        </a:rPr>
                        <a:t>Composing: </a:t>
                      </a:r>
                      <a:r>
                        <a:rPr lang="en-GB" sz="1100" dirty="0"/>
                        <a:t>make a variety of choices and communicate a variety of preferences and feelings during music sessions.</a:t>
                      </a:r>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1100" dirty="0">
                          <a:solidFill>
                            <a:schemeClr val="tx1"/>
                          </a:solidFill>
                        </a:rPr>
                        <a:t>Performing: </a:t>
                      </a:r>
                      <a:r>
                        <a:rPr lang="en-GB" sz="1100" dirty="0"/>
                        <a:t>be able to play and identify musical instruments taking into account tempo and volume, and follow an adapted musical motif.</a:t>
                      </a:r>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218417">
                <a:tc gridSpan="2">
                  <a:txBody>
                    <a:bodyPr/>
                    <a:lstStyle/>
                    <a:p>
                      <a:pPr algn="ctr"/>
                      <a:r>
                        <a:rPr lang="en-GB" sz="12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702676">
                <a:tc>
                  <a:txBody>
                    <a:bodyPr/>
                    <a:lstStyle/>
                    <a:p>
                      <a:r>
                        <a:rPr lang="en-GB" sz="1100" b="1" kern="1200" dirty="0">
                          <a:solidFill>
                            <a:schemeClr val="dk1"/>
                          </a:solidFill>
                          <a:effectLst/>
                          <a:latin typeface="+mn-lt"/>
                          <a:ea typeface="+mn-ea"/>
                          <a:cs typeface="+mn-cs"/>
                        </a:rPr>
                        <a:t>Entry Level 1 ASDAN LSC unit 9129 Engaging With Music (10 hours)</a:t>
                      </a:r>
                    </a:p>
                    <a:p>
                      <a:endParaRPr lang="en-GB" sz="1100" b="1" kern="1200" dirty="0">
                        <a:solidFill>
                          <a:schemeClr val="dk1"/>
                        </a:solidFill>
                        <a:effectLst/>
                        <a:latin typeface="+mn-lt"/>
                        <a:ea typeface="+mn-ea"/>
                        <a:cs typeface="+mn-cs"/>
                      </a:endParaRPr>
                    </a:p>
                    <a:p>
                      <a:pPr marL="171450" indent="-171450">
                        <a:buFont typeface="Arial" panose="020B0604020202020204" pitchFamily="34" charset="0"/>
                        <a:buChar char="•"/>
                      </a:pPr>
                      <a:r>
                        <a:rPr lang="en-GB" sz="1100" dirty="0"/>
                        <a:t>listen to five pieces of music from a range of genres</a:t>
                      </a:r>
                    </a:p>
                    <a:p>
                      <a:pPr marL="171450" indent="-171450">
                        <a:buFont typeface="Arial" panose="020B0604020202020204" pitchFamily="34" charset="0"/>
                        <a:buChar char="•"/>
                      </a:pPr>
                      <a:r>
                        <a:rPr lang="en-GB" sz="1100" dirty="0"/>
                        <a:t>identify one musical element for three songs</a:t>
                      </a:r>
                    </a:p>
                    <a:p>
                      <a:pPr marL="171450" indent="-171450">
                        <a:buFont typeface="Arial" panose="020B0604020202020204" pitchFamily="34" charset="0"/>
                        <a:buChar char="•"/>
                      </a:pPr>
                      <a:r>
                        <a:rPr lang="en-GB" sz="1100" dirty="0"/>
                        <a:t>rank songs by preference</a:t>
                      </a:r>
                    </a:p>
                    <a:p>
                      <a:pPr marL="171450" indent="-171450">
                        <a:buFont typeface="Arial" panose="020B0604020202020204" pitchFamily="34" charset="0"/>
                        <a:buChar char="•"/>
                      </a:pPr>
                      <a:r>
                        <a:rPr lang="en-GB" sz="1100" dirty="0"/>
                        <a:t>respond to the tempo and volume of music through movement</a:t>
                      </a:r>
                    </a:p>
                    <a:p>
                      <a:pPr marL="171450" indent="-171450">
                        <a:buFont typeface="Arial" panose="020B0604020202020204" pitchFamily="34" charset="0"/>
                        <a:buChar char="•"/>
                      </a:pPr>
                      <a:r>
                        <a:rPr lang="en-GB" sz="1100" dirty="0"/>
                        <a:t>explore song lyrics.</a:t>
                      </a:r>
                      <a:endParaRPr lang="en-GB" sz="1100" b="1" kern="1200" dirty="0">
                        <a:solidFill>
                          <a:schemeClr val="dk1"/>
                        </a:solidFill>
                        <a:effectLst/>
                        <a:latin typeface="+mn-lt"/>
                        <a:ea typeface="+mn-ea"/>
                        <a:cs typeface="+mn-cs"/>
                      </a:endParaRPr>
                    </a:p>
                    <a:p>
                      <a:endParaRPr lang="en-GB" sz="1100" b="1" kern="1200" dirty="0">
                        <a:solidFill>
                          <a:schemeClr val="dk1"/>
                        </a:solidFill>
                        <a:effectLst/>
                        <a:latin typeface="+mn-lt"/>
                        <a:ea typeface="+mn-ea"/>
                        <a:cs typeface="+mn-cs"/>
                      </a:endParaRPr>
                    </a:p>
                    <a:p>
                      <a:r>
                        <a:rPr lang="en-GB" sz="1100" b="1" kern="1200" dirty="0">
                          <a:solidFill>
                            <a:schemeClr val="dk1"/>
                          </a:solidFill>
                          <a:effectLst/>
                          <a:latin typeface="+mn-lt"/>
                          <a:ea typeface="+mn-ea"/>
                          <a:cs typeface="+mn-cs"/>
                        </a:rPr>
                        <a:t>Entry Level 1 ASDAN LSC unit 6249 Communicating and Making Choices In Music</a:t>
                      </a:r>
                    </a:p>
                    <a:p>
                      <a:r>
                        <a:rPr lang="en-GB" sz="1100" b="1" kern="1200" dirty="0">
                          <a:solidFill>
                            <a:schemeClr val="dk1"/>
                          </a:solidFill>
                          <a:effectLst/>
                          <a:latin typeface="+mn-lt"/>
                          <a:ea typeface="+mn-ea"/>
                          <a:cs typeface="+mn-cs"/>
                        </a:rPr>
                        <a:t>(10 hours)</a:t>
                      </a:r>
                    </a:p>
                    <a:p>
                      <a:endParaRPr lang="en-GB" sz="1100" b="1" kern="1200" dirty="0">
                        <a:solidFill>
                          <a:schemeClr val="dk1"/>
                        </a:solidFill>
                        <a:effectLst/>
                        <a:latin typeface="+mn-lt"/>
                        <a:ea typeface="+mn-ea"/>
                        <a:cs typeface="+mn-cs"/>
                      </a:endParaRPr>
                    </a:p>
                    <a:p>
                      <a:pPr marL="171450" indent="-171450">
                        <a:buFont typeface="Arial" panose="020B0604020202020204" pitchFamily="34" charset="0"/>
                        <a:buChar char="•"/>
                      </a:pPr>
                      <a:r>
                        <a:rPr lang="en-GB" sz="1100" dirty="0"/>
                        <a:t>show a preference when choosing a musical instrument</a:t>
                      </a:r>
                    </a:p>
                    <a:p>
                      <a:pPr marL="171450" indent="-171450">
                        <a:buFont typeface="Arial" panose="020B0604020202020204" pitchFamily="34" charset="0"/>
                        <a:buChar char="•"/>
                      </a:pPr>
                      <a:r>
                        <a:rPr lang="en-GB" sz="1100" dirty="0"/>
                        <a:t>use a musical instrument to communicate a word </a:t>
                      </a:r>
                      <a:r>
                        <a:rPr lang="en-GB" sz="1100"/>
                        <a:t>or emotion</a:t>
                      </a:r>
                      <a:endParaRPr lang="en-GB" sz="1100" dirty="0"/>
                    </a:p>
                    <a:p>
                      <a:pPr marL="171450" indent="-171450">
                        <a:buFont typeface="Arial" panose="020B0604020202020204" pitchFamily="34" charset="0"/>
                        <a:buChar char="•"/>
                      </a:pPr>
                      <a:r>
                        <a:rPr lang="en-GB" sz="1100" dirty="0"/>
                        <a:t>listen to a variety of music or sounds and show a preference.</a:t>
                      </a:r>
                    </a:p>
                    <a:p>
                      <a:endParaRPr lang="en-GB" sz="110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indent="0">
                        <a:buFont typeface="Arial" panose="020B0604020202020204" pitchFamily="34" charset="0"/>
                        <a:buNone/>
                      </a:pPr>
                      <a:r>
                        <a:rPr lang="en-GB" sz="1100" b="1" i="0" kern="1200" dirty="0">
                          <a:solidFill>
                            <a:schemeClr val="dk1"/>
                          </a:solidFill>
                          <a:effectLst/>
                          <a:latin typeface="+mn-lt"/>
                          <a:ea typeface="+mn-ea"/>
                          <a:cs typeface="+mn-cs"/>
                        </a:rPr>
                        <a:t>Entry Level 1 ASDAN LSC unit </a:t>
                      </a:r>
                      <a:r>
                        <a:rPr lang="en-GB" sz="1100" b="1" kern="1200" dirty="0">
                          <a:solidFill>
                            <a:schemeClr val="dk1"/>
                          </a:solidFill>
                          <a:effectLst/>
                          <a:latin typeface="+mn-lt"/>
                          <a:ea typeface="+mn-ea"/>
                          <a:cs typeface="+mn-cs"/>
                        </a:rPr>
                        <a:t>4757  Playing An Instrument And Following A Motif </a:t>
                      </a:r>
                    </a:p>
                    <a:p>
                      <a:pPr marL="0" indent="0">
                        <a:buFont typeface="Arial" panose="020B0604020202020204" pitchFamily="34" charset="0"/>
                        <a:buNone/>
                      </a:pPr>
                      <a:r>
                        <a:rPr lang="en-GB" sz="1100" b="1" kern="1200" dirty="0">
                          <a:solidFill>
                            <a:schemeClr val="dk1"/>
                          </a:solidFill>
                          <a:effectLst/>
                          <a:latin typeface="+mn-lt"/>
                          <a:ea typeface="+mn-ea"/>
                          <a:cs typeface="+mn-cs"/>
                        </a:rPr>
                        <a:t>(10 hours)</a:t>
                      </a:r>
                    </a:p>
                    <a:p>
                      <a:pPr marL="0" indent="0">
                        <a:buFont typeface="Arial" panose="020B0604020202020204" pitchFamily="34" charset="0"/>
                        <a:buNone/>
                      </a:pPr>
                      <a:endParaRPr lang="en-GB" sz="1100" b="1" kern="1200" dirty="0">
                        <a:solidFill>
                          <a:schemeClr val="dk1"/>
                        </a:solidFill>
                        <a:effectLst/>
                        <a:latin typeface="+mn-lt"/>
                        <a:ea typeface="+mn-ea"/>
                        <a:cs typeface="+mn-cs"/>
                      </a:endParaRPr>
                    </a:p>
                    <a:p>
                      <a:pPr marL="171450" indent="-171450">
                        <a:buFont typeface="Arial" panose="020B0604020202020204" pitchFamily="34" charset="0"/>
                        <a:buChar char="•"/>
                      </a:pPr>
                      <a:r>
                        <a:rPr lang="en-GB" sz="1100" dirty="0"/>
                        <a:t>be able to recognise a musical instrument</a:t>
                      </a:r>
                    </a:p>
                    <a:p>
                      <a:pPr marL="171450" indent="-171450">
                        <a:buFont typeface="Arial" panose="020B0604020202020204" pitchFamily="34" charset="0"/>
                        <a:buChar char="•"/>
                      </a:pPr>
                      <a:r>
                        <a:rPr lang="en-GB" sz="1100" dirty="0"/>
                        <a:t>participate in a musical activity using an instrument</a:t>
                      </a:r>
                    </a:p>
                    <a:p>
                      <a:pPr marL="171450" indent="-171450">
                        <a:buFont typeface="Arial" panose="020B0604020202020204" pitchFamily="34" charset="0"/>
                        <a:buChar char="•"/>
                      </a:pPr>
                      <a:r>
                        <a:rPr lang="en-GB" sz="1100" dirty="0"/>
                        <a:t>participate in an activity where they need to follow a musical motif.</a:t>
                      </a:r>
                      <a:endParaRPr lang="en-GB" sz="1100" b="1" i="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
        <p:nvSpPr>
          <p:cNvPr id="3" name="Rectangle 2">
            <a:extLst>
              <a:ext uri="{FF2B5EF4-FFF2-40B4-BE49-F238E27FC236}">
                <a16:creationId xmlns:a16="http://schemas.microsoft.com/office/drawing/2014/main" id="{F6A5D495-CD56-84E9-26E4-25E10137EACC}"/>
              </a:ext>
            </a:extLst>
          </p:cNvPr>
          <p:cNvSpPr/>
          <p:nvPr/>
        </p:nvSpPr>
        <p:spPr>
          <a:xfrm>
            <a:off x="10896197" y="448384"/>
            <a:ext cx="1295803" cy="646331"/>
          </a:xfrm>
          <a:prstGeom prst="rect">
            <a:avLst/>
          </a:prstGeom>
          <a:noFill/>
        </p:spPr>
        <p:txBody>
          <a:bodyPr wrap="square" lIns="91440" tIns="45720" rIns="91440" bIns="45720">
            <a:spAutoFit/>
          </a:bodyPr>
          <a:lstStyle/>
          <a:p>
            <a:pPr algn="ctr"/>
            <a:r>
              <a:rPr lang="en-US" sz="3600" dirty="0">
                <a:ln w="0"/>
                <a:solidFill>
                  <a:schemeClr val="accent1"/>
                </a:solidFill>
                <a:effectLst>
                  <a:outerShdw blurRad="38100" dist="25400" dir="5400000" algn="ctr" rotWithShape="0">
                    <a:srgbClr val="6E747A">
                      <a:alpha val="43000"/>
                    </a:srgbClr>
                  </a:outerShdw>
                </a:effectLst>
                <a:highlight>
                  <a:srgbClr val="FFFF00"/>
                </a:highlight>
              </a:rPr>
              <a:t>NEW</a:t>
            </a:r>
            <a:endParaRPr lang="en-US" sz="3600" b="0" cap="none" spc="0" dirty="0">
              <a:ln w="0"/>
              <a:solidFill>
                <a:schemeClr val="accent1"/>
              </a:solidFill>
              <a:effectLst>
                <a:outerShdw blurRad="38100" dist="25400" dir="5400000" algn="ctr" rotWithShape="0">
                  <a:srgbClr val="6E747A">
                    <a:alpha val="43000"/>
                  </a:srgbClr>
                </a:outerShdw>
              </a:effectLst>
              <a:highlight>
                <a:srgbClr val="FFFF00"/>
              </a:highlight>
            </a:endParaRPr>
          </a:p>
        </p:txBody>
      </p:sp>
    </p:spTree>
    <p:extLst>
      <p:ext uri="{BB962C8B-B14F-4D97-AF65-F5344CB8AC3E}">
        <p14:creationId xmlns:p14="http://schemas.microsoft.com/office/powerpoint/2010/main" val="1726345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D1EE7-BDCF-F9E2-365E-0670699720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6D41ED-19AE-0761-7814-106E2AFA2E46}"/>
              </a:ext>
            </a:extLst>
          </p:cNvPr>
          <p:cNvSpPr>
            <a:spLocks noGrp="1"/>
          </p:cNvSpPr>
          <p:nvPr>
            <p:ph type="title"/>
          </p:nvPr>
        </p:nvSpPr>
        <p:spPr/>
        <p:txBody>
          <a:bodyPr>
            <a:normAutofit/>
          </a:bodyPr>
          <a:lstStyle/>
          <a:p>
            <a:r>
              <a:rPr lang="en-GB" sz="3600" dirty="0">
                <a:solidFill>
                  <a:schemeClr val="accent5">
                    <a:lumMod val="60000"/>
                    <a:lumOff val="40000"/>
                  </a:schemeClr>
                </a:solidFill>
              </a:rPr>
              <a:t>Assessment KS4 Music – ASDAN LSC E1/WTE units</a:t>
            </a:r>
          </a:p>
        </p:txBody>
      </p:sp>
      <p:sp>
        <p:nvSpPr>
          <p:cNvPr id="3" name="Content Placeholder 2">
            <a:extLst>
              <a:ext uri="{FF2B5EF4-FFF2-40B4-BE49-F238E27FC236}">
                <a16:creationId xmlns:a16="http://schemas.microsoft.com/office/drawing/2014/main" id="{CE12539F-93D6-B7F9-CC50-7A28246674DB}"/>
              </a:ext>
            </a:extLst>
          </p:cNvPr>
          <p:cNvSpPr>
            <a:spLocks noGrp="1"/>
          </p:cNvSpPr>
          <p:nvPr>
            <p:ph idx="1"/>
          </p:nvPr>
        </p:nvSpPr>
        <p:spPr/>
        <p:txBody>
          <a:bodyPr>
            <a:normAutofit fontScale="85000" lnSpcReduction="20000"/>
          </a:bodyPr>
          <a:lstStyle/>
          <a:p>
            <a:r>
              <a:rPr lang="en-GB" dirty="0">
                <a:solidFill>
                  <a:schemeClr val="accent5">
                    <a:lumMod val="60000"/>
                    <a:lumOff val="40000"/>
                  </a:schemeClr>
                </a:solidFill>
              </a:rPr>
              <a:t>Summative assessment criteria and how these are assessed </a:t>
            </a:r>
            <a:r>
              <a:rPr lang="en-GB" dirty="0">
                <a:solidFill>
                  <a:schemeClr val="accent5">
                    <a:lumMod val="60000"/>
                    <a:lumOff val="40000"/>
                  </a:schemeClr>
                </a:solidFill>
                <a:highlight>
                  <a:srgbClr val="FFFF00"/>
                </a:highlight>
              </a:rPr>
              <a:t>– combination of formative and summative.  Assessed against ASDAN Life Skills units criteria.</a:t>
            </a:r>
          </a:p>
          <a:p>
            <a:r>
              <a:rPr lang="en-GB" dirty="0">
                <a:solidFill>
                  <a:schemeClr val="accent5">
                    <a:lumMod val="60000"/>
                    <a:lumOff val="40000"/>
                  </a:schemeClr>
                </a:solidFill>
              </a:rPr>
              <a:t>Frequency of assessments </a:t>
            </a:r>
            <a:r>
              <a:rPr lang="en-GB" dirty="0">
                <a:solidFill>
                  <a:schemeClr val="accent5">
                    <a:lumMod val="60000"/>
                    <a:lumOff val="40000"/>
                  </a:schemeClr>
                </a:solidFill>
                <a:highlight>
                  <a:srgbClr val="FFFF00"/>
                </a:highlight>
              </a:rPr>
              <a:t>– as and when students have completed a task. </a:t>
            </a:r>
          </a:p>
          <a:p>
            <a:r>
              <a:rPr lang="en-GB" dirty="0">
                <a:solidFill>
                  <a:schemeClr val="accent5">
                    <a:lumMod val="60000"/>
                    <a:lumOff val="40000"/>
                  </a:schemeClr>
                </a:solidFill>
              </a:rPr>
              <a:t>Format of assessments  - </a:t>
            </a:r>
            <a:r>
              <a:rPr lang="en-GB" dirty="0">
                <a:solidFill>
                  <a:schemeClr val="accent5">
                    <a:lumMod val="60000"/>
                    <a:lumOff val="40000"/>
                  </a:schemeClr>
                </a:solidFill>
                <a:highlight>
                  <a:srgbClr val="FFFF00"/>
                </a:highlight>
              </a:rPr>
              <a:t>practical tasks, questioning and transcripts, observations.</a:t>
            </a:r>
          </a:p>
          <a:p>
            <a:r>
              <a:rPr lang="en-GB" dirty="0">
                <a:solidFill>
                  <a:schemeClr val="accent5">
                    <a:lumMod val="60000"/>
                    <a:lumOff val="40000"/>
                  </a:schemeClr>
                </a:solidFill>
              </a:rPr>
              <a:t>How results are currently recorded – </a:t>
            </a:r>
            <a:r>
              <a:rPr lang="en-GB" dirty="0">
                <a:solidFill>
                  <a:schemeClr val="accent5">
                    <a:lumMod val="60000"/>
                    <a:lumOff val="40000"/>
                  </a:schemeClr>
                </a:solidFill>
                <a:highlight>
                  <a:srgbClr val="FFFF00"/>
                </a:highlight>
              </a:rPr>
              <a:t>audio/video recordings of performances/compositions/dialogue.  Records of questioning.   Observation checklists.</a:t>
            </a:r>
          </a:p>
          <a:p>
            <a:r>
              <a:rPr lang="en-GB" dirty="0">
                <a:solidFill>
                  <a:schemeClr val="accent5">
                    <a:lumMod val="60000"/>
                    <a:lumOff val="40000"/>
                  </a:schemeClr>
                </a:solidFill>
              </a:rPr>
              <a:t>Where evidence of levels can be found </a:t>
            </a:r>
            <a:r>
              <a:rPr lang="en-GB" dirty="0">
                <a:solidFill>
                  <a:schemeClr val="accent5">
                    <a:lumMod val="60000"/>
                    <a:lumOff val="40000"/>
                  </a:schemeClr>
                </a:solidFill>
                <a:highlight>
                  <a:srgbClr val="FFFF00"/>
                </a:highlight>
              </a:rPr>
              <a:t>– students’ coursework folders and network.</a:t>
            </a:r>
          </a:p>
          <a:p>
            <a:r>
              <a:rPr lang="en-GB" dirty="0">
                <a:solidFill>
                  <a:schemeClr val="accent5">
                    <a:lumMod val="60000"/>
                    <a:lumOff val="40000"/>
                  </a:schemeClr>
                </a:solidFill>
              </a:rPr>
              <a:t>Moderation </a:t>
            </a:r>
            <a:r>
              <a:rPr lang="en-GB" dirty="0">
                <a:solidFill>
                  <a:schemeClr val="accent5">
                    <a:lumMod val="60000"/>
                    <a:lumOff val="40000"/>
                  </a:schemeClr>
                </a:solidFill>
                <a:highlight>
                  <a:srgbClr val="FFFF00"/>
                </a:highlight>
              </a:rPr>
              <a:t>– discussions with TAs during lessons.  Completion of ASDAN internal moderation checklists.  </a:t>
            </a:r>
            <a:endParaRPr lang="en-GB" dirty="0">
              <a:solidFill>
                <a:schemeClr val="accent5">
                  <a:lumMod val="60000"/>
                  <a:lumOff val="40000"/>
                </a:schemeClr>
              </a:solidFill>
            </a:endParaRPr>
          </a:p>
        </p:txBody>
      </p:sp>
    </p:spTree>
    <p:extLst>
      <p:ext uri="{BB962C8B-B14F-4D97-AF65-F5344CB8AC3E}">
        <p14:creationId xmlns:p14="http://schemas.microsoft.com/office/powerpoint/2010/main" val="239950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35122-8DE4-092F-CEEF-58D4AA0BB3F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8441176-FEE7-AB1D-5697-C64446F10945}"/>
              </a:ext>
            </a:extLst>
          </p:cNvPr>
          <p:cNvSpPr txBox="1">
            <a:spLocks/>
          </p:cNvSpPr>
          <p:nvPr/>
        </p:nvSpPr>
        <p:spPr>
          <a:xfrm>
            <a:off x="3684106" y="185121"/>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KS3 &amp; KS4 Mosaic</a:t>
            </a:r>
          </a:p>
          <a:p>
            <a:r>
              <a:rPr lang="en-GB" sz="1600" b="1" spc="214" dirty="0">
                <a:solidFill>
                  <a:srgbClr val="4D4D4D"/>
                </a:solidFill>
                <a:latin typeface="+mn-lt"/>
              </a:rPr>
              <a:t>Year 1, 2 </a:t>
            </a:r>
            <a:r>
              <a:rPr lang="en-GB" sz="1600" b="1" u="sng" spc="214" dirty="0">
                <a:solidFill>
                  <a:srgbClr val="4D4D4D"/>
                </a:solidFill>
                <a:latin typeface="+mn-lt"/>
              </a:rPr>
              <a:t>Music    </a:t>
            </a:r>
            <a:r>
              <a:rPr lang="en-GB" sz="1600" b="1" spc="214" dirty="0">
                <a:solidFill>
                  <a:srgbClr val="4D4D4D"/>
                </a:solidFill>
                <a:latin typeface="+mn-lt"/>
              </a:rPr>
              <a:t>2024-2026</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BA6204A1-0A47-9EFF-90AB-1A265CAE3C8C}"/>
              </a:ext>
            </a:extLst>
          </p:cNvPr>
          <p:cNvPicPr>
            <a:picLocks noChangeAspect="1"/>
          </p:cNvPicPr>
          <p:nvPr/>
        </p:nvPicPr>
        <p:blipFill>
          <a:blip r:embed="rId2"/>
          <a:stretch>
            <a:fillRect/>
          </a:stretch>
        </p:blipFill>
        <p:spPr>
          <a:xfrm>
            <a:off x="383581" y="333852"/>
            <a:ext cx="1681360" cy="460756"/>
          </a:xfrm>
          <a:prstGeom prst="rect">
            <a:avLst/>
          </a:prstGeom>
        </p:spPr>
      </p:pic>
      <p:pic>
        <p:nvPicPr>
          <p:cNvPr id="22" name="Picture 21">
            <a:extLst>
              <a:ext uri="{FF2B5EF4-FFF2-40B4-BE49-F238E27FC236}">
                <a16:creationId xmlns:a16="http://schemas.microsoft.com/office/drawing/2014/main" id="{21B6C613-8A61-3F62-AB02-922C9A7FEF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5142" y="333852"/>
            <a:ext cx="1017826" cy="443758"/>
          </a:xfrm>
          <a:prstGeom prst="rect">
            <a:avLst/>
          </a:prstGeom>
        </p:spPr>
      </p:pic>
      <p:graphicFrame>
        <p:nvGraphicFramePr>
          <p:cNvPr id="2" name="Table 1">
            <a:extLst>
              <a:ext uri="{FF2B5EF4-FFF2-40B4-BE49-F238E27FC236}">
                <a16:creationId xmlns:a16="http://schemas.microsoft.com/office/drawing/2014/main" id="{74C4170C-F93C-92AB-A7C0-EA957103A0FE}"/>
              </a:ext>
            </a:extLst>
          </p:cNvPr>
          <p:cNvGraphicFramePr>
            <a:graphicFrameLocks noGrp="1"/>
          </p:cNvGraphicFramePr>
          <p:nvPr>
            <p:extLst>
              <p:ext uri="{D42A27DB-BD31-4B8C-83A1-F6EECF244321}">
                <p14:modId xmlns:p14="http://schemas.microsoft.com/office/powerpoint/2010/main" val="476615182"/>
              </p:ext>
            </p:extLst>
          </p:nvPr>
        </p:nvGraphicFramePr>
        <p:xfrm>
          <a:off x="484632" y="794608"/>
          <a:ext cx="11137098" cy="5439071"/>
        </p:xfrm>
        <a:graphic>
          <a:graphicData uri="http://schemas.openxmlformats.org/drawingml/2006/table">
            <a:tbl>
              <a:tblPr firstRow="1" bandRow="1">
                <a:tableStyleId>{5C22544A-7EE6-4342-B048-85BDC9FD1C3A}</a:tableStyleId>
              </a:tblPr>
              <a:tblGrid>
                <a:gridCol w="11137098">
                  <a:extLst>
                    <a:ext uri="{9D8B030D-6E8A-4147-A177-3AD203B41FA5}">
                      <a16:colId xmlns:a16="http://schemas.microsoft.com/office/drawing/2014/main" val="1643026118"/>
                    </a:ext>
                  </a:extLst>
                </a:gridCol>
              </a:tblGrid>
              <a:tr h="688967">
                <a:tc>
                  <a:txBody>
                    <a:bodyPr/>
                    <a:lstStyle/>
                    <a:p>
                      <a:pPr fontAlgn="t">
                        <a:lnSpc>
                          <a:spcPts val="1500"/>
                        </a:lnSpc>
                        <a:buNone/>
                      </a:pPr>
                      <a:r>
                        <a:rPr lang="en-GB" sz="1200" b="1" i="0" dirty="0">
                          <a:solidFill>
                            <a:schemeClr val="tx1"/>
                          </a:solidFill>
                          <a:effectLst/>
                          <a:latin typeface="Segoe UI" panose="020B0502040204020203" pitchFamily="34" charset="0"/>
                        </a:rPr>
                        <a:t>Repeated annual cycle of content</a:t>
                      </a:r>
                      <a:r>
                        <a:rPr lang="en-GB" sz="1200" b="0" i="0" dirty="0">
                          <a:solidFill>
                            <a:schemeClr val="tx1"/>
                          </a:solidFill>
                          <a:effectLst/>
                          <a:latin typeface="Segoe UI" panose="020B0502040204020203" pitchFamily="34" charset="0"/>
                        </a:rPr>
                        <a:t>, ensuring reinforcement, familiarity and building confidence.</a:t>
                      </a:r>
                    </a:p>
                    <a:p>
                      <a:pPr fontAlgn="t">
                        <a:lnSpc>
                          <a:spcPts val="1500"/>
                        </a:lnSpc>
                        <a:buNone/>
                      </a:pPr>
                      <a:r>
                        <a:rPr lang="en-GB" sz="1200" b="0" i="0" dirty="0">
                          <a:solidFill>
                            <a:schemeClr val="tx1"/>
                          </a:solidFill>
                          <a:effectLst/>
                          <a:latin typeface="Segoe UI" panose="020B0502040204020203" pitchFamily="34" charset="0"/>
                        </a:rPr>
                        <a:t>Individual learning needs are met through adaptive teaching and differentiation within lessons.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71689">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810407">
                <a:tc>
                  <a:txBody>
                    <a:bodyPr/>
                    <a:lstStyle/>
                    <a:p>
                      <a:pPr fontAlgn="t">
                        <a:lnSpc>
                          <a:spcPts val="1500"/>
                        </a:lnSpc>
                        <a:buNone/>
                      </a:pPr>
                      <a:r>
                        <a:rPr lang="en-GB" sz="1100" kern="1200" dirty="0">
                          <a:solidFill>
                            <a:schemeClr val="dk1"/>
                          </a:solidFill>
                          <a:effectLst/>
                          <a:latin typeface="+mn-lt"/>
                          <a:ea typeface="+mn-ea"/>
                          <a:cs typeface="+mn-cs"/>
                        </a:rPr>
                        <a:t>Exploration of tuned and untuned instruments.</a:t>
                      </a:r>
                    </a:p>
                    <a:p>
                      <a:pPr marL="0" marR="0" lvl="0" indent="0" algn="l" defTabSz="914400" rtl="0" eaLnBrk="1" fontAlgn="t" latinLnBrk="0" hangingPunct="1">
                        <a:lnSpc>
                          <a:spcPts val="1500"/>
                        </a:lnSpc>
                        <a:spcBef>
                          <a:spcPts val="0"/>
                        </a:spcBef>
                        <a:spcAft>
                          <a:spcPts val="0"/>
                        </a:spcAft>
                        <a:buClrTx/>
                        <a:buSzTx/>
                        <a:buFontTx/>
                        <a:buNone/>
                        <a:tabLst/>
                        <a:defRPr/>
                      </a:pPr>
                      <a:r>
                        <a:rPr lang="en-GB" sz="1100" kern="1200" dirty="0">
                          <a:solidFill>
                            <a:schemeClr val="dk1"/>
                          </a:solidFill>
                          <a:effectLst/>
                          <a:latin typeface="+mn-lt"/>
                          <a:ea typeface="+mn-ea"/>
                          <a:cs typeface="+mn-cs"/>
                        </a:rPr>
                        <a:t>Simple improvisation using limited note sets or sound options.</a:t>
                      </a:r>
                    </a:p>
                    <a:p>
                      <a:pPr fontAlgn="t">
                        <a:lnSpc>
                          <a:spcPts val="1500"/>
                        </a:lnSpc>
                        <a:buNone/>
                      </a:pPr>
                      <a:r>
                        <a:rPr lang="en-GB" sz="1100" kern="1200" dirty="0">
                          <a:solidFill>
                            <a:schemeClr val="dk1"/>
                          </a:solidFill>
                          <a:effectLst/>
                          <a:latin typeface="+mn-lt"/>
                          <a:ea typeface="+mn-ea"/>
                          <a:cs typeface="+mn-cs"/>
                        </a:rPr>
                        <a:t>Using the voice for sounds, chants, and simple songs.</a:t>
                      </a:r>
                    </a:p>
                    <a:p>
                      <a:pPr marL="0" marR="0" lvl="0" indent="0" algn="l" defTabSz="914400" rtl="0" eaLnBrk="1" fontAlgn="t" latinLnBrk="0" hangingPunct="1">
                        <a:lnSpc>
                          <a:spcPts val="1500"/>
                        </a:lnSpc>
                        <a:spcBef>
                          <a:spcPts val="0"/>
                        </a:spcBef>
                        <a:spcAft>
                          <a:spcPts val="0"/>
                        </a:spcAft>
                        <a:buClrTx/>
                        <a:buSzTx/>
                        <a:buFontTx/>
                        <a:buNone/>
                        <a:tabLst/>
                        <a:defRPr/>
                      </a:pPr>
                      <a:r>
                        <a:rPr lang="en-GB" sz="1100" kern="1200" dirty="0">
                          <a:solidFill>
                            <a:schemeClr val="dk1"/>
                          </a:solidFill>
                          <a:effectLst/>
                          <a:latin typeface="+mn-lt"/>
                          <a:ea typeface="+mn-ea"/>
                          <a:cs typeface="+mn-cs"/>
                        </a:rPr>
                        <a:t>Playing body percussion to backing tracks or pulse patterns.</a:t>
                      </a:r>
                    </a:p>
                    <a:p>
                      <a:pPr marL="0" marR="0" lvl="0" indent="0" algn="l" defTabSz="914400" rtl="0" eaLnBrk="1" fontAlgn="t" latinLnBrk="0" hangingPunct="1">
                        <a:lnSpc>
                          <a:spcPts val="1500"/>
                        </a:lnSpc>
                        <a:spcBef>
                          <a:spcPts val="0"/>
                        </a:spcBef>
                        <a:spcAft>
                          <a:spcPts val="0"/>
                        </a:spcAft>
                        <a:buClrTx/>
                        <a:buSzTx/>
                        <a:buFontTx/>
                        <a:buNone/>
                        <a:tabLst/>
                        <a:defRPr/>
                      </a:pPr>
                      <a:r>
                        <a:rPr lang="en-GB" sz="1100" kern="1200" dirty="0">
                          <a:solidFill>
                            <a:schemeClr val="dk1"/>
                          </a:solidFill>
                          <a:effectLst/>
                          <a:latin typeface="+mn-lt"/>
                          <a:ea typeface="+mn-ea"/>
                          <a:cs typeface="+mn-cs"/>
                        </a:rPr>
                        <a:t>Perform in an ensemble, following conductor gestures, on-screen cues or verbal cues.</a:t>
                      </a:r>
                    </a:p>
                    <a:p>
                      <a:pPr marL="0" marR="0" lvl="0" indent="0" algn="l" defTabSz="914400" rtl="0" eaLnBrk="1" fontAlgn="t" latinLnBrk="0" hangingPunct="1">
                        <a:lnSpc>
                          <a:spcPts val="1500"/>
                        </a:lnSpc>
                        <a:spcBef>
                          <a:spcPts val="0"/>
                        </a:spcBef>
                        <a:spcAft>
                          <a:spcPts val="0"/>
                        </a:spcAft>
                        <a:buClrTx/>
                        <a:buSzTx/>
                        <a:buFontTx/>
                        <a:buNone/>
                        <a:tabLst/>
                        <a:defRPr/>
                      </a:pPr>
                      <a:r>
                        <a:rPr lang="en-GB" sz="1100" kern="1200" dirty="0">
                          <a:solidFill>
                            <a:schemeClr val="dk1"/>
                          </a:solidFill>
                          <a:effectLst/>
                          <a:latin typeface="+mn-lt"/>
                          <a:ea typeface="+mn-ea"/>
                          <a:cs typeface="+mn-cs"/>
                        </a:rPr>
                        <a:t>Exploring simple music apps, digital instruments and sound effects.</a:t>
                      </a:r>
                    </a:p>
                    <a:p>
                      <a:r>
                        <a:rPr lang="en-GB" sz="1100" kern="1200" dirty="0">
                          <a:solidFill>
                            <a:schemeClr val="dk1"/>
                          </a:solidFill>
                          <a:effectLst/>
                          <a:latin typeface="+mn-lt"/>
                          <a:ea typeface="+mn-ea"/>
                          <a:cs typeface="+mn-cs"/>
                        </a:rPr>
                        <a:t>Respond to music with contrasting elements, e.g. loud/quiet, fast/slow, high/low. </a:t>
                      </a:r>
                    </a:p>
                    <a:p>
                      <a:r>
                        <a:rPr lang="en-GB" sz="1100" kern="1200" dirty="0">
                          <a:solidFill>
                            <a:schemeClr val="dk1"/>
                          </a:solidFill>
                          <a:effectLst/>
                          <a:latin typeface="+mn-lt"/>
                          <a:ea typeface="+mn-ea"/>
                          <a:cs typeface="+mn-cs"/>
                        </a:rPr>
                        <a:t>Make movements and actions in response to music.</a:t>
                      </a:r>
                    </a:p>
                    <a:p>
                      <a:r>
                        <a:rPr lang="en-GB" sz="1100" kern="1200" dirty="0">
                          <a:solidFill>
                            <a:schemeClr val="dk1"/>
                          </a:solidFill>
                          <a:effectLst/>
                          <a:latin typeface="+mn-lt"/>
                          <a:ea typeface="+mn-ea"/>
                          <a:cs typeface="+mn-cs"/>
                        </a:rPr>
                        <a:t>Use visual/physical/verbal methods of expressing opinions about music.</a:t>
                      </a:r>
                    </a:p>
                    <a:p>
                      <a:pPr marL="0" marR="0" lvl="0" indent="0" algn="l" defTabSz="914400" rtl="0" eaLnBrk="1" fontAlgn="t" latinLnBrk="0" hangingPunct="1">
                        <a:lnSpc>
                          <a:spcPts val="1500"/>
                        </a:lnSpc>
                        <a:spcBef>
                          <a:spcPts val="0"/>
                        </a:spcBef>
                        <a:spcAft>
                          <a:spcPts val="0"/>
                        </a:spcAft>
                        <a:buClrTx/>
                        <a:buSzTx/>
                        <a:buFontTx/>
                        <a:buNone/>
                        <a:tabLst/>
                        <a:defRPr/>
                      </a:pPr>
                      <a:endParaRPr lang="en-GB" sz="1800" kern="1200" dirty="0">
                        <a:solidFill>
                          <a:schemeClr val="dk1"/>
                        </a:solidFill>
                        <a:effectLst/>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lang="en-GB" sz="1100" kern="1200" dirty="0">
                        <a:solidFill>
                          <a:schemeClr val="dk1"/>
                        </a:solidFill>
                        <a:effectLst/>
                        <a:latin typeface="+mn-lt"/>
                        <a:ea typeface="+mn-ea"/>
                        <a:cs typeface="+mn-cs"/>
                      </a:endParaRPr>
                    </a:p>
                    <a:p>
                      <a:pPr fontAlgn="t">
                        <a:lnSpc>
                          <a:spcPts val="1500"/>
                        </a:lnSpc>
                        <a:buNone/>
                      </a:pPr>
                      <a:endParaRPr lang="en-GB" sz="1050" b="0" i="0" dirty="0">
                        <a:effectLst/>
                        <a:latin typeface="Segoe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371689">
                <a:tc>
                  <a:txBody>
                    <a:bodyPr/>
                    <a:lstStyle/>
                    <a:p>
                      <a:pPr algn="ctr"/>
                      <a:r>
                        <a:rPr lang="en-GB" sz="1400" dirty="0">
                          <a:solidFill>
                            <a:schemeClr val="tx1"/>
                          </a:solidFill>
                        </a:rPr>
                        <a:t>Knowledge and Skills</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1349916"/>
                  </a:ext>
                </a:extLst>
              </a:tr>
              <a:tr h="1697866">
                <a:tc>
                  <a:txBody>
                    <a:bodyPr/>
                    <a:lstStyle/>
                    <a:p>
                      <a:r>
                        <a:rPr lang="en-GB" sz="1100" b="1" kern="1200" dirty="0">
                          <a:solidFill>
                            <a:schemeClr val="dk1"/>
                          </a:solidFill>
                          <a:effectLst/>
                          <a:latin typeface="+mn-lt"/>
                          <a:ea typeface="+mn-ea"/>
                          <a:cs typeface="+mn-cs"/>
                        </a:rPr>
                        <a:t>Develop a range of composing, performing, listening and appraising skills:</a:t>
                      </a:r>
                    </a:p>
                    <a:p>
                      <a:pPr marL="171450" indent="-171450">
                        <a:buFont typeface="Arial" panose="020B0604020202020204" pitchFamily="34" charset="0"/>
                        <a:buChar char="•"/>
                      </a:pPr>
                      <a:r>
                        <a:rPr lang="en-GB" sz="1100" kern="1200" dirty="0">
                          <a:solidFill>
                            <a:schemeClr val="dk1"/>
                          </a:solidFill>
                          <a:effectLst/>
                          <a:latin typeface="+mn-lt"/>
                          <a:ea typeface="+mn-ea"/>
                          <a:cs typeface="+mn-cs"/>
                        </a:rPr>
                        <a:t>make, control and create sounds in solo and ensemble contexts</a:t>
                      </a:r>
                    </a:p>
                    <a:p>
                      <a:pPr marL="171450" indent="-171450">
                        <a:buFont typeface="Arial" panose="020B0604020202020204" pitchFamily="34" charset="0"/>
                        <a:buChar char="•"/>
                      </a:pPr>
                      <a:r>
                        <a:rPr lang="en-GB" sz="1100" kern="1200" dirty="0">
                          <a:solidFill>
                            <a:schemeClr val="dk1"/>
                          </a:solidFill>
                          <a:effectLst/>
                          <a:latin typeface="+mn-lt"/>
                          <a:ea typeface="+mn-ea"/>
                          <a:cs typeface="+mn-cs"/>
                        </a:rPr>
                        <a:t>listen and respond to a wide range of </a:t>
                      </a:r>
                      <a:r>
                        <a:rPr lang="en-GB" sz="1100" kern="1200" dirty="0" err="1">
                          <a:solidFill>
                            <a:schemeClr val="dk1"/>
                          </a:solidFill>
                          <a:effectLst/>
                          <a:latin typeface="+mn-lt"/>
                          <a:ea typeface="+mn-ea"/>
                          <a:cs typeface="+mn-cs"/>
                        </a:rPr>
                        <a:t>musi</a:t>
                      </a:r>
                      <a:endParaRPr lang="en-GB" sz="1100" kern="1200" dirty="0">
                        <a:solidFill>
                          <a:schemeClr val="dk1"/>
                        </a:solidFill>
                        <a:effectLst/>
                        <a:latin typeface="+mn-lt"/>
                        <a:ea typeface="+mn-ea"/>
                        <a:cs typeface="+mn-cs"/>
                      </a:endParaRPr>
                    </a:p>
                    <a:p>
                      <a:pPr marL="171450" indent="-171450">
                        <a:buFont typeface="Arial" panose="020B0604020202020204" pitchFamily="34" charset="0"/>
                        <a:buChar char="•"/>
                      </a:pPr>
                      <a:r>
                        <a:rPr lang="en-GB" sz="1100" kern="1200" dirty="0">
                          <a:solidFill>
                            <a:schemeClr val="dk1"/>
                          </a:solidFill>
                          <a:effectLst/>
                          <a:latin typeface="+mn-lt"/>
                          <a:ea typeface="+mn-ea"/>
                          <a:cs typeface="+mn-cs"/>
                        </a:rPr>
                        <a:t>interact with music technology</a:t>
                      </a:r>
                    </a:p>
                    <a:p>
                      <a:pPr marL="171450" indent="-171450">
                        <a:buFont typeface="Arial" panose="020B0604020202020204" pitchFamily="34" charset="0"/>
                        <a:buChar char="•"/>
                      </a:pPr>
                      <a:r>
                        <a:rPr lang="en-GB" sz="1100" kern="1200" dirty="0">
                          <a:solidFill>
                            <a:schemeClr val="dk1"/>
                          </a:solidFill>
                          <a:effectLst/>
                          <a:latin typeface="+mn-lt"/>
                          <a:ea typeface="+mn-ea"/>
                          <a:cs typeface="+mn-cs"/>
                        </a:rPr>
                        <a:t>follow simple visual cues in music to know what and when to play.</a:t>
                      </a:r>
                      <a:endParaRPr lang="en-GB" sz="90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43724810"/>
                  </a:ext>
                </a:extLst>
              </a:tr>
            </a:tbl>
          </a:graphicData>
        </a:graphic>
      </p:graphicFrame>
      <p:sp>
        <p:nvSpPr>
          <p:cNvPr id="3" name="Rectangle 2">
            <a:extLst>
              <a:ext uri="{FF2B5EF4-FFF2-40B4-BE49-F238E27FC236}">
                <a16:creationId xmlns:a16="http://schemas.microsoft.com/office/drawing/2014/main" id="{AAA93834-77C6-16D2-9ADD-0E40DFFF9952}"/>
              </a:ext>
            </a:extLst>
          </p:cNvPr>
          <p:cNvSpPr/>
          <p:nvPr/>
        </p:nvSpPr>
        <p:spPr>
          <a:xfrm>
            <a:off x="10896197" y="448384"/>
            <a:ext cx="1295803" cy="646331"/>
          </a:xfrm>
          <a:prstGeom prst="rect">
            <a:avLst/>
          </a:prstGeom>
          <a:noFill/>
        </p:spPr>
        <p:txBody>
          <a:bodyPr wrap="square" lIns="91440" tIns="45720" rIns="91440" bIns="45720">
            <a:spAutoFit/>
          </a:bodyPr>
          <a:lstStyle/>
          <a:p>
            <a:pPr algn="ctr"/>
            <a:r>
              <a:rPr lang="en-US" sz="3600" dirty="0">
                <a:ln w="0"/>
                <a:solidFill>
                  <a:schemeClr val="accent1"/>
                </a:solidFill>
                <a:effectLst>
                  <a:outerShdw blurRad="38100" dist="25400" dir="5400000" algn="ctr" rotWithShape="0">
                    <a:srgbClr val="6E747A">
                      <a:alpha val="43000"/>
                    </a:srgbClr>
                  </a:outerShdw>
                </a:effectLst>
                <a:highlight>
                  <a:srgbClr val="FFFF00"/>
                </a:highlight>
              </a:rPr>
              <a:t>NEW</a:t>
            </a:r>
            <a:endParaRPr lang="en-US" sz="3600" b="0" cap="none" spc="0" dirty="0">
              <a:ln w="0"/>
              <a:solidFill>
                <a:schemeClr val="accent1"/>
              </a:solidFill>
              <a:effectLst>
                <a:outerShdw blurRad="38100" dist="25400" dir="5400000" algn="ctr" rotWithShape="0">
                  <a:srgbClr val="6E747A">
                    <a:alpha val="43000"/>
                  </a:srgbClr>
                </a:outerShdw>
              </a:effectLst>
              <a:highlight>
                <a:srgbClr val="FFFF00"/>
              </a:highlight>
            </a:endParaRPr>
          </a:p>
        </p:txBody>
      </p:sp>
    </p:spTree>
    <p:extLst>
      <p:ext uri="{BB962C8B-B14F-4D97-AF65-F5344CB8AC3E}">
        <p14:creationId xmlns:p14="http://schemas.microsoft.com/office/powerpoint/2010/main" val="778410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23FAD-9B03-51D2-EC67-B9012737D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FEFAE-784D-840E-1CCF-09390D506A42}"/>
              </a:ext>
            </a:extLst>
          </p:cNvPr>
          <p:cNvSpPr>
            <a:spLocks noGrp="1"/>
          </p:cNvSpPr>
          <p:nvPr>
            <p:ph type="title"/>
          </p:nvPr>
        </p:nvSpPr>
        <p:spPr>
          <a:xfrm>
            <a:off x="838200" y="291973"/>
            <a:ext cx="10515600" cy="1325563"/>
          </a:xfrm>
        </p:spPr>
        <p:txBody>
          <a:bodyPr/>
          <a:lstStyle/>
          <a:p>
            <a:r>
              <a:rPr lang="en-GB" dirty="0">
                <a:solidFill>
                  <a:srgbClr val="0070C0"/>
                </a:solidFill>
              </a:rPr>
              <a:t>Assessment: KS3 &amp; KS4 Music Mosaic</a:t>
            </a:r>
          </a:p>
        </p:txBody>
      </p:sp>
      <p:sp>
        <p:nvSpPr>
          <p:cNvPr id="3" name="Content Placeholder 2">
            <a:extLst>
              <a:ext uri="{FF2B5EF4-FFF2-40B4-BE49-F238E27FC236}">
                <a16:creationId xmlns:a16="http://schemas.microsoft.com/office/drawing/2014/main" id="{68CC5671-609B-4705-AA21-420A0EE22497}"/>
              </a:ext>
            </a:extLst>
          </p:cNvPr>
          <p:cNvSpPr>
            <a:spLocks noGrp="1"/>
          </p:cNvSpPr>
          <p:nvPr>
            <p:ph idx="1"/>
          </p:nvPr>
        </p:nvSpPr>
        <p:spPr/>
        <p:txBody>
          <a:bodyPr>
            <a:normAutofit fontScale="70000" lnSpcReduction="20000"/>
          </a:bodyPr>
          <a:lstStyle/>
          <a:p>
            <a:r>
              <a:rPr lang="en-GB" dirty="0">
                <a:solidFill>
                  <a:srgbClr val="0070C0"/>
                </a:solidFill>
                <a:highlight>
                  <a:srgbClr val="FFFF00"/>
                </a:highlight>
              </a:rPr>
              <a:t>Formative assessments using Sounds of Intent Framework which evaluates students’ awareness of sound, their engagement in music activities and their ability to initiate musical activities.</a:t>
            </a:r>
          </a:p>
          <a:p>
            <a:pPr marL="0" indent="0">
              <a:buNone/>
            </a:pPr>
            <a:r>
              <a:rPr lang="en-GB" dirty="0">
                <a:solidFill>
                  <a:srgbClr val="0070C0"/>
                </a:solidFill>
                <a:highlight>
                  <a:srgbClr val="FFFF00"/>
                </a:highlight>
              </a:rPr>
              <a:t>    Some Mosaic students may move onto the EVOLVING stage of the Knowledge And Skills Grid, for some content.</a:t>
            </a:r>
          </a:p>
          <a:p>
            <a:r>
              <a:rPr lang="en-GB" dirty="0">
                <a:solidFill>
                  <a:srgbClr val="0070C0"/>
                </a:solidFill>
              </a:rPr>
              <a:t>Frequency of assessments - </a:t>
            </a:r>
            <a:r>
              <a:rPr lang="en-GB" dirty="0">
                <a:solidFill>
                  <a:srgbClr val="0070C0"/>
                </a:solidFill>
                <a:highlight>
                  <a:srgbClr val="FFFF00"/>
                </a:highlight>
              </a:rPr>
              <a:t>ongoing formative assessments during lessons.</a:t>
            </a:r>
            <a:endParaRPr lang="en-GB" dirty="0">
              <a:solidFill>
                <a:srgbClr val="0070C0"/>
              </a:solidFill>
            </a:endParaRPr>
          </a:p>
          <a:p>
            <a:r>
              <a:rPr lang="en-GB" dirty="0">
                <a:solidFill>
                  <a:srgbClr val="0070C0"/>
                </a:solidFill>
              </a:rPr>
              <a:t>Format of assessments – </a:t>
            </a:r>
            <a:r>
              <a:rPr lang="en-GB" dirty="0">
                <a:solidFill>
                  <a:srgbClr val="0070C0"/>
                </a:solidFill>
                <a:highlight>
                  <a:srgbClr val="FFFF00"/>
                </a:highlight>
              </a:rPr>
              <a:t>practical.</a:t>
            </a:r>
          </a:p>
          <a:p>
            <a:r>
              <a:rPr lang="en-GB" dirty="0">
                <a:solidFill>
                  <a:srgbClr val="0070C0"/>
                </a:solidFill>
              </a:rPr>
              <a:t>How results are currently recorded – </a:t>
            </a:r>
            <a:r>
              <a:rPr lang="en-GB" dirty="0">
                <a:solidFill>
                  <a:srgbClr val="0070C0"/>
                </a:solidFill>
                <a:highlight>
                  <a:srgbClr val="FFFF00"/>
                </a:highlight>
              </a:rPr>
              <a:t>audio/video recordings, teacher/TA observations and notes, highlighted ‘I can’ statements on individual Knowledge And Skills Grids. </a:t>
            </a:r>
            <a:endParaRPr lang="en-GB" dirty="0">
              <a:solidFill>
                <a:srgbClr val="0070C0"/>
              </a:solidFill>
            </a:endParaRPr>
          </a:p>
          <a:p>
            <a:r>
              <a:rPr lang="en-GB" dirty="0">
                <a:solidFill>
                  <a:srgbClr val="0070C0"/>
                </a:solidFill>
              </a:rPr>
              <a:t>Where evidence of levels can be found – </a:t>
            </a:r>
            <a:r>
              <a:rPr lang="en-GB" dirty="0">
                <a:solidFill>
                  <a:srgbClr val="0070C0"/>
                </a:solidFill>
                <a:highlight>
                  <a:srgbClr val="FFFF00"/>
                </a:highlight>
              </a:rPr>
              <a:t>audio/video recordings, evidence written by staff in lessons.  Individual Knowledge And Skills Grid for each student – in class work folders.</a:t>
            </a:r>
          </a:p>
          <a:p>
            <a:r>
              <a:rPr lang="en-GB" dirty="0">
                <a:solidFill>
                  <a:srgbClr val="0070C0"/>
                </a:solidFill>
              </a:rPr>
              <a:t>Whether any moderation of levels has taken place, and if so, was this internal or external?  </a:t>
            </a:r>
            <a:r>
              <a:rPr lang="en-GB" dirty="0">
                <a:solidFill>
                  <a:srgbClr val="0070C0"/>
                </a:solidFill>
                <a:highlight>
                  <a:srgbClr val="FFFF00"/>
                </a:highlight>
              </a:rPr>
              <a:t>Discussion with TAs during lessons.</a:t>
            </a:r>
          </a:p>
          <a:p>
            <a:endParaRPr lang="en-GB" dirty="0"/>
          </a:p>
        </p:txBody>
      </p:sp>
    </p:spTree>
    <p:extLst>
      <p:ext uri="{BB962C8B-B14F-4D97-AF65-F5344CB8AC3E}">
        <p14:creationId xmlns:p14="http://schemas.microsoft.com/office/powerpoint/2010/main" val="954489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5E6494-752B-F3E4-0B3C-9F39DF7F995F}"/>
              </a:ext>
            </a:extLst>
          </p:cNvPr>
          <p:cNvPicPr>
            <a:picLocks noChangeAspect="1"/>
          </p:cNvPicPr>
          <p:nvPr/>
        </p:nvPicPr>
        <p:blipFill>
          <a:blip r:embed="rId2"/>
          <a:stretch>
            <a:fillRect/>
          </a:stretch>
        </p:blipFill>
        <p:spPr>
          <a:xfrm>
            <a:off x="1085150" y="118600"/>
            <a:ext cx="10021699" cy="6620799"/>
          </a:xfrm>
          <a:prstGeom prst="rect">
            <a:avLst/>
          </a:prstGeom>
        </p:spPr>
      </p:pic>
    </p:spTree>
    <p:extLst>
      <p:ext uri="{BB962C8B-B14F-4D97-AF65-F5344CB8AC3E}">
        <p14:creationId xmlns:p14="http://schemas.microsoft.com/office/powerpoint/2010/main" val="1082564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3C96CCA-4C8D-823D-EB48-9309A7CDA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763" y="0"/>
            <a:ext cx="63404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449D2C2-1A29-84ED-0CD3-EC1B4EFA72DE}"/>
              </a:ext>
            </a:extLst>
          </p:cNvPr>
          <p:cNvSpPr/>
          <p:nvPr/>
        </p:nvSpPr>
        <p:spPr>
          <a:xfrm>
            <a:off x="790500" y="1130915"/>
            <a:ext cx="2427138" cy="738664"/>
          </a:xfrm>
          <a:prstGeom prst="rect">
            <a:avLst/>
          </a:prstGeom>
          <a:noFill/>
        </p:spPr>
        <p:txBody>
          <a:bodyPr wrap="none" lIns="91440" tIns="45720" rIns="91440" bIns="45720">
            <a:spAutoFit/>
          </a:bodyPr>
          <a:lstStyle/>
          <a:p>
            <a:pPr algn="ctr"/>
            <a:r>
              <a:rPr lang="en-US" sz="1400" b="0" cap="none" spc="0" dirty="0">
                <a:ln w="0"/>
                <a:solidFill>
                  <a:schemeClr val="accent1"/>
                </a:solidFill>
                <a:effectLst>
                  <a:outerShdw blurRad="38100" dist="25400" dir="5400000" algn="ctr" rotWithShape="0">
                    <a:srgbClr val="6E747A">
                      <a:alpha val="43000"/>
                    </a:srgbClr>
                  </a:outerShdw>
                </a:effectLst>
              </a:rPr>
              <a:t>Sounds Of Intent Framework </a:t>
            </a:r>
          </a:p>
          <a:p>
            <a:pPr algn="ctr"/>
            <a:r>
              <a:rPr lang="en-US" sz="1400" b="0" cap="none" spc="0" dirty="0">
                <a:ln w="0"/>
                <a:solidFill>
                  <a:schemeClr val="accent1"/>
                </a:solidFill>
                <a:effectLst>
                  <a:outerShdw blurRad="38100" dist="25400" dir="5400000" algn="ctr" rotWithShape="0">
                    <a:srgbClr val="6E747A">
                      <a:alpha val="43000"/>
                    </a:srgbClr>
                  </a:outerShdw>
                </a:effectLst>
              </a:rPr>
              <a:t>(some statements used for </a:t>
            </a:r>
          </a:p>
          <a:p>
            <a:pPr algn="ctr"/>
            <a:r>
              <a:rPr lang="en-US" sz="1400" b="0" cap="none" spc="0" dirty="0">
                <a:ln w="0"/>
                <a:solidFill>
                  <a:schemeClr val="accent1"/>
                </a:solidFill>
                <a:effectLst>
                  <a:outerShdw blurRad="38100" dist="25400" dir="5400000" algn="ctr" rotWithShape="0">
                    <a:srgbClr val="6E747A">
                      <a:alpha val="43000"/>
                    </a:srgbClr>
                  </a:outerShdw>
                </a:effectLst>
              </a:rPr>
              <a:t>Mosaic Step-up outcomes)</a:t>
            </a:r>
          </a:p>
        </p:txBody>
      </p:sp>
    </p:spTree>
    <p:extLst>
      <p:ext uri="{BB962C8B-B14F-4D97-AF65-F5344CB8AC3E}">
        <p14:creationId xmlns:p14="http://schemas.microsoft.com/office/powerpoint/2010/main" val="4264691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427</TotalTime>
  <Words>1743</Words>
  <Application>Microsoft Office PowerPoint</Application>
  <PresentationFormat>Widescreen</PresentationFormat>
  <Paragraphs>167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Segoe UI</vt:lpstr>
      <vt:lpstr>Wingdings</vt:lpstr>
      <vt:lpstr>Office Theme</vt:lpstr>
      <vt:lpstr>Key Stage 4 Music LTP and Assessment Info</vt:lpstr>
      <vt:lpstr>PowerPoint Presentation</vt:lpstr>
      <vt:lpstr>KS3 Music Assessment</vt:lpstr>
      <vt:lpstr>PowerPoint Presentation</vt:lpstr>
      <vt:lpstr>PowerPoint Presentation</vt:lpstr>
      <vt:lpstr>Assessment KS4 Music – WJEC E2/E3 units</vt:lpstr>
      <vt:lpstr>PowerPoint Presentation</vt:lpstr>
      <vt:lpstr>Assessment KS4 Music – ASDAN LSC E1/WTE units</vt:lpstr>
      <vt:lpstr>PowerPoint Presentation</vt:lpstr>
      <vt:lpstr>Assessment: KS3 &amp; KS4 Music Mosaic</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Amanda Whittingham (Fountains High School)</dc:creator>
  <cp:lastModifiedBy>Amanda Whittingham (Fountains High School)</cp:lastModifiedBy>
  <cp:revision>2</cp:revision>
  <cp:lastPrinted>2026-01-27T15:45:10Z</cp:lastPrinted>
  <dcterms:created xsi:type="dcterms:W3CDTF">2026-01-09T12:25:09Z</dcterms:created>
  <dcterms:modified xsi:type="dcterms:W3CDTF">2026-01-27T17:12:02Z</dcterms:modified>
</cp:coreProperties>
</file>