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75" r:id="rId2"/>
    <p:sldId id="473" r:id="rId3"/>
    <p:sldId id="261" r:id="rId4"/>
    <p:sldId id="256" r:id="rId5"/>
    <p:sldId id="478" r:id="rId6"/>
    <p:sldId id="476" r:id="rId7"/>
    <p:sldId id="477" r:id="rId8"/>
    <p:sldId id="486" r:id="rId9"/>
    <p:sldId id="481" r:id="rId10"/>
    <p:sldId id="480" r:id="rId11"/>
    <p:sldId id="487" r:id="rId12"/>
    <p:sldId id="483" r:id="rId13"/>
    <p:sldId id="484" r:id="rId14"/>
    <p:sldId id="488" r:id="rId15"/>
    <p:sldId id="48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14F0C0-7734-45DD-A357-A8B3C4C4E666}" v="27" dt="2026-01-31T15:04:05.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4660"/>
  </p:normalViewPr>
  <p:slideViewPr>
    <p:cSldViewPr snapToGrid="0">
      <p:cViewPr varScale="1">
        <p:scale>
          <a:sx n="78" d="100"/>
          <a:sy n="78" d="100"/>
        </p:scale>
        <p:origin x="87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D1BCBA-8E12-42D6-AB1D-9620489EB2EA}" type="datetimeFigureOut">
              <a:rPr lang="en-GB" smtClean="0"/>
              <a:t>09/02/2026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2488291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D1BCBA-8E12-42D6-AB1D-9620489EB2EA}" type="datetimeFigureOut">
              <a:rPr lang="en-GB" smtClean="0"/>
              <a:t>09/02/2026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2855013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solidFill>
              </a:defRPr>
            </a:lvl1pPr>
            <a:lvl2pPr marL="457209" indent="0">
              <a:buNone/>
              <a:defRPr sz="2000">
                <a:solidFill>
                  <a:schemeClr val="tx1">
                    <a:tint val="75000"/>
                  </a:schemeClr>
                </a:solidFill>
              </a:defRPr>
            </a:lvl2pPr>
            <a:lvl3pPr marL="914418" indent="0">
              <a:buNone/>
              <a:defRPr sz="1800">
                <a:solidFill>
                  <a:schemeClr val="tx1">
                    <a:tint val="75000"/>
                  </a:schemeClr>
                </a:solidFill>
              </a:defRPr>
            </a:lvl3pPr>
            <a:lvl4pPr marL="1371627" indent="0">
              <a:buNone/>
              <a:defRPr sz="1600">
                <a:solidFill>
                  <a:schemeClr val="tx1">
                    <a:tint val="75000"/>
                  </a:schemeClr>
                </a:solidFill>
              </a:defRPr>
            </a:lvl4pPr>
            <a:lvl5pPr marL="1828837" indent="0">
              <a:buNone/>
              <a:defRPr sz="1600">
                <a:solidFill>
                  <a:schemeClr val="tx1">
                    <a:tint val="75000"/>
                  </a:schemeClr>
                </a:solidFill>
              </a:defRPr>
            </a:lvl5pPr>
            <a:lvl6pPr marL="2286046" indent="0">
              <a:buNone/>
              <a:defRPr sz="1600">
                <a:solidFill>
                  <a:schemeClr val="tx1">
                    <a:tint val="75000"/>
                  </a:schemeClr>
                </a:solidFill>
              </a:defRPr>
            </a:lvl6pPr>
            <a:lvl7pPr marL="2743255" indent="0">
              <a:buNone/>
              <a:defRPr sz="1600">
                <a:solidFill>
                  <a:schemeClr val="tx1">
                    <a:tint val="75000"/>
                  </a:schemeClr>
                </a:solidFill>
              </a:defRPr>
            </a:lvl7pPr>
            <a:lvl8pPr marL="3200464" indent="0">
              <a:buNone/>
              <a:defRPr sz="1600">
                <a:solidFill>
                  <a:schemeClr val="tx1">
                    <a:tint val="75000"/>
                  </a:schemeClr>
                </a:solidFill>
              </a:defRPr>
            </a:lvl8pPr>
            <a:lvl9pPr marL="365767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D1BCBA-8E12-42D6-AB1D-9620489EB2EA}" type="datetimeFigureOut">
              <a:rPr lang="en-GB" smtClean="0"/>
              <a:t>09/02/2026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384561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D1BCBA-8E12-42D6-AB1D-9620489EB2EA}" type="datetimeFigureOut">
              <a:rPr lang="en-GB" smtClean="0"/>
              <a:t>09/02/2026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3225754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D1BCBA-8E12-42D6-AB1D-9620489EB2EA}" type="datetimeFigureOut">
              <a:rPr lang="en-GB" smtClean="0"/>
              <a:t>09/02/2026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337661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D1BCBA-8E12-42D6-AB1D-9620489EB2EA}" type="datetimeFigureOut">
              <a:rPr lang="en-GB" smtClean="0"/>
              <a:t>09/02/2026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293430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D1BCBA-8E12-42D6-AB1D-9620489EB2EA}" type="datetimeFigureOut">
              <a:rPr lang="en-GB" smtClean="0"/>
              <a:t>09/02/2026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43248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D1BCBA-8E12-42D6-AB1D-9620489EB2EA}" type="datetimeFigureOut">
              <a:rPr lang="en-GB" smtClean="0"/>
              <a:t>09/02/2026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319669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D1BCBA-8E12-42D6-AB1D-9620489EB2EA}" type="datetimeFigureOut">
              <a:rPr lang="en-GB" smtClean="0"/>
              <a:t>09/02/2026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2110170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D1BCBA-8E12-42D6-AB1D-9620489EB2EA}" type="datetimeFigureOut">
              <a:rPr lang="en-GB" smtClean="0"/>
              <a:t>09/02/2026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3384691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D1BCBA-8E12-42D6-AB1D-9620489EB2EA}" type="datetimeFigureOut">
              <a:rPr lang="en-GB" smtClean="0"/>
              <a:t>09/02/2026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319086-2C45-4EF8-AFEA-95503B8ABD58}" type="slidenum">
              <a:rPr lang="en-GB" smtClean="0"/>
              <a:t>‹#›</a:t>
            </a:fld>
            <a:endParaRPr lang="en-GB"/>
          </a:p>
        </p:txBody>
      </p:sp>
    </p:spTree>
    <p:extLst>
      <p:ext uri="{BB962C8B-B14F-4D97-AF65-F5344CB8AC3E}">
        <p14:creationId xmlns:p14="http://schemas.microsoft.com/office/powerpoint/2010/main" val="2524831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1BCBA-8E12-42D6-AB1D-9620489EB2EA}" type="datetimeFigureOut">
              <a:rPr lang="en-GB" smtClean="0"/>
              <a:t>09/02/2026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319086-2C45-4EF8-AFEA-95503B8ABD58}" type="slidenum">
              <a:rPr lang="en-GB" smtClean="0"/>
              <a:t>‹#›</a:t>
            </a:fld>
            <a:endParaRPr lang="en-GB"/>
          </a:p>
        </p:txBody>
      </p:sp>
    </p:spTree>
    <p:extLst>
      <p:ext uri="{BB962C8B-B14F-4D97-AF65-F5344CB8AC3E}">
        <p14:creationId xmlns:p14="http://schemas.microsoft.com/office/powerpoint/2010/main" val="1681985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1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1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4" indent="-228605" algn="l" defTabSz="91441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3" indent="-228605" algn="l" defTabSz="91441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32"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41"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50"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5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6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78"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sets.publishing.service.gov.uk/media/5a7c869440f0b62aff6c2499/SECONDARY_national_curriculum_-_Music.pdf" TargetMode="External"/><Relationship Id="rId7" Type="http://schemas.openxmlformats.org/officeDocument/2006/relationships/image" Target="../media/image1.png"/><Relationship Id="rId2" Type="http://schemas.openxmlformats.org/officeDocument/2006/relationships/hyperlink" Target="https://assets.publishing.service.gov.uk/media/5a7c4e02ed915d3d0e87b798/SECONDARY_national_curriculum_-_Art_and_design.pdf" TargetMode="External"/><Relationship Id="rId1" Type="http://schemas.openxmlformats.org/officeDocument/2006/relationships/slideLayout" Target="../slideLayouts/slideLayout7.xml"/><Relationship Id="rId6" Type="http://schemas.openxmlformats.org/officeDocument/2006/relationships/hyperlink" Target="https://www.gov.uk/government/publications/education-inspection-framework" TargetMode="External"/><Relationship Id="rId5" Type="http://schemas.openxmlformats.org/officeDocument/2006/relationships/hyperlink" Target="https://assets.publishing.service.gov.uk/media/5a758c9540f0b6397f35f469/SMSC_Guidance_Maintained_Schools.pdf" TargetMode="External"/><Relationship Id="rId4" Type="http://schemas.openxmlformats.org/officeDocument/2006/relationships/hyperlink" Target="https://assets.publishing.service.gov.uk/media/5a7b8761ed915d4147620f6b/SECONDARY_national_curriculum_-_English2.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8607015-my.sharepoint.com/:f:/g/personal/acarr_fountains_staffs_sch_uk/ErK_KvkVP2lNknUacvCgL-4B2f5rXLz77ZqRnXVWYbajnQ?e=D5jIiV" TargetMode="External"/><Relationship Id="rId5" Type="http://schemas.openxmlformats.org/officeDocument/2006/relationships/hyperlink" Target="https://8607015-my.sharepoint.com/:f:/g/personal/acarr_fountains_staffs_sch_uk/Ek7JyEdc_XJEntYgHXxDeh4BYywzPwe2JctJS8LTPyTfqQ?e=6FENKt" TargetMode="External"/><Relationship Id="rId4" Type="http://schemas.openxmlformats.org/officeDocument/2006/relationships/hyperlink" Target="https://8607015-my.sharepoint.com/:f:/g/personal/acarr_fountains_staffs_sch_uk/Eo4aWzkIAnhHqQUmVkQwKbcBGrE_hOy5Kui3f9gZ4xX8Jg?e=cmVlhc"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8607015-my.sharepoint.com/:f:/g/personal/acarr_fountains_staffs_sch_uk/ElGQG710a3ZIk4oKN23zAnoBBEhLN2qzb62VGj_mOd2KMA?e=FbV8D3" TargetMode="External"/><Relationship Id="rId5" Type="http://schemas.openxmlformats.org/officeDocument/2006/relationships/hyperlink" Target="https://8607015-my.sharepoint.com/:b:/g/personal/acarr_fountains_staffs_sch_uk/Efy33fy766NIvYsrS21WlP0B_WWULjjXKQ0BM7s34CN6vQ?e=yOcXWv" TargetMode="External"/><Relationship Id="rId4" Type="http://schemas.openxmlformats.org/officeDocument/2006/relationships/hyperlink" Target="https://8607015-my.sharepoint.com/:f:/g/personal/acarr_fountains_staffs_sch_uk/EmSlyM6pPsVHq_lBSiJjCGgBjYHwIlTEFptEgxR7E9NfoQ?e=7sGNh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4A787E-D7EE-4CDF-B356-4DFE8589B77B}"/>
              </a:ext>
            </a:extLst>
          </p:cNvPr>
          <p:cNvSpPr/>
          <p:nvPr/>
        </p:nvSpPr>
        <p:spPr>
          <a:xfrm>
            <a:off x="378542" y="953621"/>
            <a:ext cx="11434915" cy="5452042"/>
          </a:xfrm>
          <a:prstGeom prst="rect">
            <a:avLst/>
          </a:prstGeom>
        </p:spPr>
        <p:txBody>
          <a:bodyPr wrap="square" lIns="65314" tIns="32657" rIns="65314" bIns="32657" anchor="t">
            <a:spAutoFit/>
          </a:bodyPr>
          <a:lstStyle/>
          <a:p>
            <a:pPr defTabSz="432742">
              <a:spcAft>
                <a:spcPts val="623"/>
              </a:spcAft>
            </a:pPr>
            <a:r>
              <a:rPr lang="en-US" sz="1200" b="1" u="sng" noProof="1"/>
              <a:t>Intent</a:t>
            </a:r>
          </a:p>
          <a:p>
            <a:pPr defTabSz="432742"/>
            <a:r>
              <a:rPr lang="en-US" sz="1200" b="1" noProof="1">
                <a:ea typeface="Calibri"/>
                <a:cs typeface="Calibri"/>
              </a:rPr>
              <a:t>What will our students experience throughout their Expressive Arts curriculum at Fountains?</a:t>
            </a:r>
            <a:endParaRPr lang="en-US" sz="1200" dirty="0">
              <a:ea typeface="Calibri"/>
              <a:cs typeface="Calibri"/>
            </a:endParaRPr>
          </a:p>
          <a:p>
            <a:pPr defTabSz="432742"/>
            <a:r>
              <a:rPr lang="en-US" sz="1200" noProof="1">
                <a:ea typeface="Calibri"/>
                <a:cs typeface="Calibri"/>
              </a:rPr>
              <a:t>We aim to foster an inspiring and enjoyable learning experience for all students. We strive to create an environment where pupils feel secure to express themselves and communicate meaningfully with others. We aim to inspire our students, growing their cultural capital through a diverse and creative curriculum, including:</a:t>
            </a:r>
            <a:endParaRPr lang="en-US" sz="1200" dirty="0">
              <a:ea typeface="Calibri"/>
              <a:cs typeface="Calibri"/>
            </a:endParaRPr>
          </a:p>
          <a:p>
            <a:pPr defTabSz="432742"/>
            <a:endParaRPr lang="en-US" sz="1200" dirty="0">
              <a:ea typeface="Calibri"/>
              <a:cs typeface="Calibri"/>
            </a:endParaRPr>
          </a:p>
          <a:p>
            <a:pPr marL="204111" indent="-204111" defTabSz="432742">
              <a:spcAft>
                <a:spcPts val="623"/>
              </a:spcAft>
              <a:buFont typeface="Arial"/>
              <a:buChar char="•"/>
            </a:pPr>
            <a:r>
              <a:rPr lang="en-US" sz="1200" noProof="1">
                <a:ea typeface="+mn-lt"/>
                <a:cs typeface="+mn-lt"/>
              </a:rPr>
              <a:t>Developing creativity: Students can discover and develop their creativity through drama, images, videos, songs, performances, and exhibitions. </a:t>
            </a:r>
            <a:endParaRPr lang="en-US" sz="1200" dirty="0">
              <a:ea typeface="+mn-lt"/>
              <a:cs typeface="+mn-lt"/>
            </a:endParaRPr>
          </a:p>
          <a:p>
            <a:pPr marL="204111" indent="-204111" defTabSz="432742">
              <a:spcAft>
                <a:spcPts val="623"/>
              </a:spcAft>
              <a:buFont typeface="Arial"/>
              <a:buChar char="•"/>
            </a:pPr>
            <a:r>
              <a:rPr lang="en-US" sz="1200" noProof="1">
                <a:ea typeface="+mn-lt"/>
                <a:cs typeface="+mn-lt"/>
              </a:rPr>
              <a:t>Learning skills: Students can develop skills in art, music, drama, film and media. </a:t>
            </a:r>
            <a:endParaRPr lang="en-US" sz="1200" dirty="0">
              <a:ea typeface="Calibri"/>
              <a:cs typeface="Calibri"/>
            </a:endParaRPr>
          </a:p>
          <a:p>
            <a:pPr marL="204111" indent="-204111" defTabSz="432742">
              <a:buFont typeface="Arial"/>
              <a:buChar char="•"/>
            </a:pPr>
            <a:r>
              <a:rPr lang="en-US" sz="1200" noProof="1">
                <a:ea typeface="+mn-lt"/>
                <a:cs typeface="+mn-lt"/>
              </a:rPr>
              <a:t>Expressing feelings: Students can learn to recognise and represent their own feelings and emotions, as well as those of others. </a:t>
            </a:r>
            <a:endParaRPr lang="en-US" sz="1200" dirty="0">
              <a:ea typeface="Calibri"/>
              <a:cs typeface="Calibri"/>
            </a:endParaRPr>
          </a:p>
          <a:p>
            <a:pPr marL="204111" indent="-204111" defTabSz="432742">
              <a:buFont typeface="Arial"/>
              <a:buChar char="•"/>
            </a:pPr>
            <a:endParaRPr lang="en-US" sz="1200" noProof="1">
              <a:ea typeface="+mn-lt"/>
              <a:cs typeface="+mn-lt"/>
            </a:endParaRPr>
          </a:p>
          <a:p>
            <a:pPr marL="204111" indent="-204111" defTabSz="432742">
              <a:buFont typeface="Arial"/>
              <a:buChar char="•"/>
            </a:pPr>
            <a:r>
              <a:rPr lang="en-US" sz="1200" noProof="1">
                <a:ea typeface="+mn-lt"/>
                <a:cs typeface="+mn-lt"/>
              </a:rPr>
              <a:t>Enjoying performing: Students can enjoy the excitement of performing and presenting for different audiences. </a:t>
            </a:r>
            <a:endParaRPr lang="en-US" sz="1200" dirty="0">
              <a:ea typeface="Calibri"/>
              <a:cs typeface="Calibri"/>
            </a:endParaRPr>
          </a:p>
          <a:p>
            <a:pPr marL="204111" indent="-204111" defTabSz="432742">
              <a:buFont typeface="Arial"/>
              <a:buChar char="•"/>
            </a:pPr>
            <a:endParaRPr lang="en-US" sz="1200" noProof="1">
              <a:ea typeface="+mn-lt"/>
              <a:cs typeface="+mn-lt"/>
            </a:endParaRPr>
          </a:p>
          <a:p>
            <a:pPr marL="204111" indent="-204111" defTabSz="432742">
              <a:buFont typeface="Arial"/>
              <a:buChar char="•"/>
            </a:pPr>
            <a:r>
              <a:rPr lang="en-US" sz="1200" noProof="1">
                <a:ea typeface="+mn-lt"/>
                <a:cs typeface="+mn-lt"/>
              </a:rPr>
              <a:t>Developing critical thinking: Students can develop critical thinking and problem-solving skills through the creative process. </a:t>
            </a:r>
            <a:endParaRPr lang="en-US" sz="1200" dirty="0">
              <a:ea typeface="Calibri"/>
              <a:cs typeface="Calibri"/>
            </a:endParaRPr>
          </a:p>
          <a:p>
            <a:pPr marL="204111" indent="-204111" defTabSz="432742">
              <a:buFont typeface="Arial"/>
              <a:buChar char="•"/>
            </a:pPr>
            <a:endParaRPr lang="en-US" sz="1200" noProof="1">
              <a:ea typeface="+mn-lt"/>
              <a:cs typeface="+mn-lt"/>
            </a:endParaRPr>
          </a:p>
          <a:p>
            <a:pPr marL="204111" indent="-204111" defTabSz="432742">
              <a:buFont typeface="Arial"/>
              <a:buChar char="•"/>
            </a:pPr>
            <a:r>
              <a:rPr lang="en-US" sz="1200" noProof="1">
                <a:ea typeface="+mn-lt"/>
                <a:cs typeface="+mn-lt"/>
              </a:rPr>
              <a:t>Building confidence: Students can develop confidence and learn to work independently. </a:t>
            </a:r>
            <a:endParaRPr lang="en-US" sz="1200" dirty="0">
              <a:ea typeface="Calibri"/>
              <a:cs typeface="Calibri"/>
            </a:endParaRPr>
          </a:p>
          <a:p>
            <a:pPr marL="204111" indent="-204111" defTabSz="432742">
              <a:buFont typeface="Arial"/>
              <a:buChar char="•"/>
            </a:pPr>
            <a:endParaRPr lang="en-US" sz="1200" noProof="1">
              <a:ea typeface="+mn-lt"/>
              <a:cs typeface="+mn-lt"/>
            </a:endParaRPr>
          </a:p>
          <a:p>
            <a:pPr marL="204111" indent="-204111" defTabSz="432742">
              <a:buFont typeface="Arial"/>
              <a:buChar char="•"/>
            </a:pPr>
            <a:r>
              <a:rPr lang="en-US" sz="1200" noProof="1">
                <a:ea typeface="+mn-lt"/>
                <a:cs typeface="+mn-lt"/>
              </a:rPr>
              <a:t>Learning about other artists: Students can learn about artists and designers from different cultures and periods of time. </a:t>
            </a:r>
            <a:endParaRPr lang="en-US" sz="1200" dirty="0">
              <a:ea typeface="Calibri"/>
              <a:cs typeface="Calibri"/>
            </a:endParaRPr>
          </a:p>
          <a:p>
            <a:pPr defTabSz="432742">
              <a:spcAft>
                <a:spcPts val="623"/>
              </a:spcAft>
            </a:pPr>
            <a:r>
              <a:rPr lang="en-GB" sz="1200" b="1" dirty="0"/>
              <a:t>National Curriculum Links:</a:t>
            </a:r>
            <a:endParaRPr lang="en-GB" sz="1200" b="1" dirty="0">
              <a:ea typeface="Calibri"/>
              <a:cs typeface="Calibri"/>
            </a:endParaRPr>
          </a:p>
          <a:p>
            <a:pPr defTabSz="432742">
              <a:spcAft>
                <a:spcPts val="623"/>
              </a:spcAft>
            </a:pPr>
            <a:r>
              <a:rPr lang="en-GB" sz="1200" dirty="0">
                <a:ea typeface="+mn-lt"/>
                <a:cs typeface="+mn-lt"/>
                <a:hlinkClick r:id="rId2">
                  <a:extLst>
                    <a:ext uri="{A12FA001-AC4F-418D-AE19-62706E023703}">
                      <ahyp:hlinkClr xmlns:ahyp="http://schemas.microsoft.com/office/drawing/2018/hyperlinkcolor" val="tx"/>
                    </a:ext>
                  </a:extLst>
                </a:hlinkClick>
              </a:rPr>
              <a:t>https://assets.publishing.service.gov.uk/media/5a7c4e02ed915d3d0e87b798/SECONDARY_national_curriculum_-_Art_and_design.pdf</a:t>
            </a:r>
            <a:r>
              <a:rPr lang="en-GB" sz="1200" dirty="0">
                <a:ea typeface="+mn-lt"/>
                <a:cs typeface="+mn-lt"/>
              </a:rPr>
              <a:t> </a:t>
            </a:r>
            <a:endParaRPr lang="en-GB" sz="1200" dirty="0"/>
          </a:p>
          <a:p>
            <a:pPr defTabSz="432742">
              <a:spcAft>
                <a:spcPts val="623"/>
              </a:spcAft>
            </a:pPr>
            <a:r>
              <a:rPr lang="en-GB" sz="1200" dirty="0">
                <a:ea typeface="+mn-lt"/>
                <a:cs typeface="+mn-lt"/>
                <a:hlinkClick r:id="rId3">
                  <a:extLst>
                    <a:ext uri="{A12FA001-AC4F-418D-AE19-62706E023703}">
                      <ahyp:hlinkClr xmlns:ahyp="http://schemas.microsoft.com/office/drawing/2018/hyperlinkcolor" val="tx"/>
                    </a:ext>
                  </a:extLst>
                </a:hlinkClick>
              </a:rPr>
              <a:t>https://assets.publishing.service.gov.uk/media/5a7c869440f0b62aff6c2499/SECONDARY_national_curriculum_-_Music.pdf</a:t>
            </a:r>
            <a:endParaRPr lang="en-GB" sz="1200" dirty="0">
              <a:ea typeface="Calibri" panose="020F0502020204030204"/>
              <a:cs typeface="Calibri" panose="020F0502020204030204"/>
            </a:endParaRPr>
          </a:p>
          <a:p>
            <a:pPr defTabSz="432742">
              <a:spcAft>
                <a:spcPts val="623"/>
              </a:spcAft>
            </a:pPr>
            <a:r>
              <a:rPr lang="en-GB" sz="1200" dirty="0">
                <a:ea typeface="+mn-lt"/>
                <a:cs typeface="+mn-lt"/>
                <a:hlinkClick r:id="rId4">
                  <a:extLst>
                    <a:ext uri="{A12FA001-AC4F-418D-AE19-62706E023703}">
                      <ahyp:hlinkClr xmlns:ahyp="http://schemas.microsoft.com/office/drawing/2018/hyperlinkcolor" val="tx"/>
                    </a:ext>
                  </a:extLst>
                </a:hlinkClick>
              </a:rPr>
              <a:t>https://assets.publishing.service.gov.uk/media/5a7b8761ed915d4147620f6b/SECONDARY_national_curriculum_-_English2.pdf</a:t>
            </a:r>
            <a:r>
              <a:rPr lang="en-GB" sz="1200" dirty="0">
                <a:ea typeface="+mn-lt"/>
                <a:cs typeface="+mn-lt"/>
              </a:rPr>
              <a:t> (Spoken English)</a:t>
            </a:r>
            <a:endParaRPr lang="en-GB" sz="1200" dirty="0"/>
          </a:p>
          <a:p>
            <a:pPr defTabSz="432742">
              <a:spcAft>
                <a:spcPts val="623"/>
              </a:spcAft>
            </a:pPr>
            <a:r>
              <a:rPr lang="en-GB" sz="1200" b="1" dirty="0"/>
              <a:t>British Values-</a:t>
            </a:r>
            <a:endParaRPr lang="en-GB" sz="1200" b="1" dirty="0">
              <a:ea typeface="Calibri"/>
              <a:cs typeface="Calibri"/>
            </a:endParaRPr>
          </a:p>
          <a:p>
            <a:pPr defTabSz="432742">
              <a:spcAft>
                <a:spcPts val="623"/>
              </a:spcAft>
            </a:pPr>
            <a:r>
              <a:rPr lang="en-GB" sz="1200" dirty="0">
                <a:ea typeface="+mn-lt"/>
                <a:cs typeface="+mn-lt"/>
                <a:hlinkClick r:id="rId5">
                  <a:extLst>
                    <a:ext uri="{A12FA001-AC4F-418D-AE19-62706E023703}">
                      <ahyp:hlinkClr xmlns:ahyp="http://schemas.microsoft.com/office/drawing/2018/hyperlinkcolor" val="tx"/>
                    </a:ext>
                  </a:extLst>
                </a:hlinkClick>
              </a:rPr>
              <a:t>https://assets.publishing.service.gov.uk/media/5a758c9540f0b6397f35f469/SMSC_Guidance_Maintained_Schools.pdf</a:t>
            </a:r>
            <a:r>
              <a:rPr lang="en-GB" sz="1200" dirty="0">
                <a:ea typeface="+mn-lt"/>
                <a:cs typeface="+mn-lt"/>
              </a:rPr>
              <a:t> Exposure to and acceptance of a range of faiths, an understanding of the importance of identifying and combatting discrimination – exposure to a range of cultures</a:t>
            </a:r>
            <a:endParaRPr lang="en-GB" sz="1200" dirty="0"/>
          </a:p>
          <a:p>
            <a:pPr defTabSz="432742">
              <a:spcAft>
                <a:spcPts val="623"/>
              </a:spcAft>
            </a:pPr>
            <a:r>
              <a:rPr lang="en-GB" sz="1200" b="1" dirty="0"/>
              <a:t>Ofsted Framework Links:</a:t>
            </a:r>
            <a:endParaRPr lang="en-GB" sz="1200" b="1" dirty="0">
              <a:ea typeface="Calibri"/>
              <a:cs typeface="Calibri"/>
            </a:endParaRPr>
          </a:p>
          <a:p>
            <a:pPr defTabSz="432742">
              <a:spcAft>
                <a:spcPts val="623"/>
              </a:spcAft>
            </a:pPr>
            <a:r>
              <a:rPr lang="en-GB" sz="1200" dirty="0"/>
              <a:t>Curriculum promotes knowledge, skills &amp; understanding for future learning (</a:t>
            </a:r>
            <a:r>
              <a:rPr lang="en-GB" sz="1200" dirty="0">
                <a:hlinkClick r:id="rId6">
                  <a:extLst>
                    <a:ext uri="{A12FA001-AC4F-418D-AE19-62706E023703}">
                      <ahyp:hlinkClr xmlns:ahyp="http://schemas.microsoft.com/office/drawing/2018/hyperlinkcolor" val="tx"/>
                    </a:ext>
                  </a:extLst>
                </a:hlinkClick>
              </a:rPr>
              <a:t>https://www.gov.uk/government/publications/education-inspection-framework</a:t>
            </a:r>
            <a:r>
              <a:rPr lang="en-GB" sz="1200" dirty="0"/>
              <a:t>) </a:t>
            </a:r>
            <a:endParaRPr lang="en-GB" sz="1200" dirty="0">
              <a:ea typeface="Calibri"/>
              <a:cs typeface="Calibri"/>
            </a:endParaRPr>
          </a:p>
        </p:txBody>
      </p:sp>
      <p:pic>
        <p:nvPicPr>
          <p:cNvPr id="4" name="Picture 3">
            <a:extLst>
              <a:ext uri="{FF2B5EF4-FFF2-40B4-BE49-F238E27FC236}">
                <a16:creationId xmlns:a16="http://schemas.microsoft.com/office/drawing/2014/main" id="{888E79A2-EAC9-4DFE-B208-CB48A344C61F}"/>
              </a:ext>
            </a:extLst>
          </p:cNvPr>
          <p:cNvPicPr>
            <a:picLocks noChangeAspect="1"/>
          </p:cNvPicPr>
          <p:nvPr/>
        </p:nvPicPr>
        <p:blipFill rotWithShape="1">
          <a:blip r:embed="rId7"/>
          <a:srcRect b="82480"/>
          <a:stretch/>
        </p:blipFill>
        <p:spPr>
          <a:xfrm>
            <a:off x="8948706" y="149678"/>
            <a:ext cx="1556330" cy="1175269"/>
          </a:xfrm>
          <a:prstGeom prst="rect">
            <a:avLst/>
          </a:prstGeom>
        </p:spPr>
      </p:pic>
      <p:sp>
        <p:nvSpPr>
          <p:cNvPr id="3" name="Rectangle 2">
            <a:extLst>
              <a:ext uri="{FF2B5EF4-FFF2-40B4-BE49-F238E27FC236}">
                <a16:creationId xmlns:a16="http://schemas.microsoft.com/office/drawing/2014/main" id="{39D1D0F2-8461-7566-1525-21165F43C668}"/>
              </a:ext>
            </a:extLst>
          </p:cNvPr>
          <p:cNvSpPr/>
          <p:nvPr/>
        </p:nvSpPr>
        <p:spPr>
          <a:xfrm>
            <a:off x="4534769" y="149678"/>
            <a:ext cx="2198230" cy="923330"/>
          </a:xfrm>
          <a:prstGeom prst="rect">
            <a:avLst/>
          </a:prstGeom>
          <a:noFill/>
        </p:spPr>
        <p:txBody>
          <a:bodyPr wrap="none" lIns="91440" tIns="45720" rIns="91440" bIns="45720">
            <a:spAutoFit/>
          </a:bodyPr>
          <a:lstStyle/>
          <a:p>
            <a:pPr algn="ctr"/>
            <a:r>
              <a:rPr lang="en-GB" sz="5400" b="0" cap="none" spc="0" dirty="0">
                <a:ln w="0"/>
                <a:solidFill>
                  <a:srgbClr val="00B0F0"/>
                </a:solidFill>
                <a:effectLst>
                  <a:outerShdw blurRad="38100" dist="25400" dir="5400000" algn="ctr" rotWithShape="0">
                    <a:srgbClr val="6E747A">
                      <a:alpha val="43000"/>
                    </a:srgbClr>
                  </a:outerShdw>
                </a:effectLst>
                <a:latin typeface="Aptos" panose="020B0004020202020204" pitchFamily="34" charset="0"/>
              </a:rPr>
              <a:t>Drama</a:t>
            </a:r>
          </a:p>
        </p:txBody>
      </p:sp>
    </p:spTree>
    <p:extLst>
      <p:ext uri="{BB962C8B-B14F-4D97-AF65-F5344CB8AC3E}">
        <p14:creationId xmlns:p14="http://schemas.microsoft.com/office/powerpoint/2010/main" val="537143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A4E80F0-451D-4AC9-B4E8-F59118E9E57F}"/>
              </a:ext>
            </a:extLst>
          </p:cNvPr>
          <p:cNvSpPr txBox="1">
            <a:spLocks/>
          </p:cNvSpPr>
          <p:nvPr/>
        </p:nvSpPr>
        <p:spPr>
          <a:xfrm>
            <a:off x="3029906" y="459086"/>
            <a:ext cx="7301882" cy="1325563"/>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2857" b="1" spc="214">
                <a:solidFill>
                  <a:srgbClr val="4D4D4D"/>
                </a:solidFill>
                <a:latin typeface="+mn-lt"/>
              </a:rPr>
              <a:t>Expressive Arts CURRICULUM</a:t>
            </a:r>
          </a:p>
          <a:p>
            <a:r>
              <a:rPr lang="en-GB" sz="2857" b="1" spc="214">
                <a:solidFill>
                  <a:srgbClr val="4D4D4D"/>
                </a:solidFill>
                <a:latin typeface="+mn-lt"/>
              </a:rPr>
              <a:t>Rationale and Sequencing</a:t>
            </a:r>
          </a:p>
        </p:txBody>
      </p:sp>
      <p:pic>
        <p:nvPicPr>
          <p:cNvPr id="60" name="Picture 59">
            <a:extLst>
              <a:ext uri="{FF2B5EF4-FFF2-40B4-BE49-F238E27FC236}">
                <a16:creationId xmlns:a16="http://schemas.microsoft.com/office/drawing/2014/main" id="{5D41CD38-68F3-42C8-97CD-03CAE9E5CA3B}"/>
              </a:ext>
            </a:extLst>
          </p:cNvPr>
          <p:cNvPicPr>
            <a:picLocks noChangeAspect="1"/>
          </p:cNvPicPr>
          <p:nvPr/>
        </p:nvPicPr>
        <p:blipFill>
          <a:blip r:embed="rId2"/>
          <a:stretch>
            <a:fillRect/>
          </a:stretch>
        </p:blipFill>
        <p:spPr>
          <a:xfrm>
            <a:off x="1710770" y="357536"/>
            <a:ext cx="1421444" cy="389530"/>
          </a:xfrm>
          <a:prstGeom prst="rect">
            <a:avLst/>
          </a:prstGeom>
        </p:spPr>
      </p:pic>
      <p:pic>
        <p:nvPicPr>
          <p:cNvPr id="61" name="Picture 60">
            <a:extLst>
              <a:ext uri="{FF2B5EF4-FFF2-40B4-BE49-F238E27FC236}">
                <a16:creationId xmlns:a16="http://schemas.microsoft.com/office/drawing/2014/main" id="{83C2DFD8-854E-4C1F-ABEC-B325FFE2D7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2495" y="752818"/>
            <a:ext cx="863661" cy="376544"/>
          </a:xfrm>
          <a:prstGeom prst="rect">
            <a:avLst/>
          </a:prstGeom>
        </p:spPr>
      </p:pic>
      <p:sp>
        <p:nvSpPr>
          <p:cNvPr id="2" name="TextBox 1">
            <a:extLst>
              <a:ext uri="{FF2B5EF4-FFF2-40B4-BE49-F238E27FC236}">
                <a16:creationId xmlns:a16="http://schemas.microsoft.com/office/drawing/2014/main" id="{13ABC9D8-0436-DD7F-2D6E-BF98BC8A9AC9}"/>
              </a:ext>
            </a:extLst>
          </p:cNvPr>
          <p:cNvSpPr txBox="1"/>
          <p:nvPr/>
        </p:nvSpPr>
        <p:spPr>
          <a:xfrm>
            <a:off x="280219" y="1409977"/>
            <a:ext cx="11631561" cy="5619139"/>
          </a:xfrm>
          <a:prstGeom prst="rect">
            <a:avLst/>
          </a:prstGeom>
          <a:noFill/>
        </p:spPr>
        <p:txBody>
          <a:bodyPr rot="0" spcFirstLastPara="0" vertOverflow="overflow" horzOverflow="overflow" vert="horz" wrap="square" lIns="65314" tIns="32657" rIns="65314" bIns="32657" numCol="1" spcCol="0" rtlCol="0" fromWordArt="0" anchor="t" anchorCtr="0" forceAA="0" compatLnSpc="1">
            <a:prstTxWarp prst="textNoShape">
              <a:avLst/>
            </a:prstTxWarp>
            <a:spAutoFit/>
          </a:bodyPr>
          <a:lstStyle/>
          <a:p>
            <a:r>
              <a:rPr lang="en-US" sz="1200" b="1" dirty="0">
                <a:latin typeface="Calibri"/>
                <a:ea typeface="Calibri"/>
                <a:cs typeface="Calibri"/>
              </a:rPr>
              <a:t>Why do we want this?</a:t>
            </a:r>
          </a:p>
          <a:p>
            <a:r>
              <a:rPr lang="en-US" sz="1200" dirty="0">
                <a:latin typeface="Calibri"/>
                <a:ea typeface="Calibri"/>
                <a:cs typeface="Calibri"/>
              </a:rPr>
              <a:t>We strive to: </a:t>
            </a:r>
          </a:p>
          <a:p>
            <a:pPr>
              <a:buFont typeface=""/>
              <a:buChar char="•"/>
            </a:pPr>
            <a:r>
              <a:rPr lang="en-US" sz="1200" dirty="0">
                <a:latin typeface="Calibri"/>
                <a:ea typeface="Calibri"/>
                <a:cs typeface="Calibri"/>
              </a:rPr>
              <a:t>Inspire positive personal expression in our students.</a:t>
            </a:r>
          </a:p>
          <a:p>
            <a:pPr>
              <a:buFont typeface=""/>
              <a:buChar char="•"/>
            </a:pPr>
            <a:r>
              <a:rPr lang="en-US" sz="1200" dirty="0">
                <a:latin typeface="Calibri"/>
                <a:ea typeface="Calibri"/>
                <a:cs typeface="Calibri"/>
              </a:rPr>
              <a:t>Develop students' ability to communicate with others confidently and effectively with others through a creative outlet</a:t>
            </a:r>
          </a:p>
          <a:p>
            <a:pPr>
              <a:buFont typeface=""/>
              <a:buChar char="•"/>
            </a:pPr>
            <a:r>
              <a:rPr lang="en-US" sz="1200" dirty="0">
                <a:latin typeface="Calibri"/>
                <a:ea typeface="Calibri"/>
                <a:cs typeface="Calibri"/>
              </a:rPr>
              <a:t>Grow students' cultural capital through their experience of a wide range of creative cultural influences.</a:t>
            </a:r>
          </a:p>
          <a:p>
            <a:pPr>
              <a:buFont typeface=""/>
              <a:buChar char="•"/>
            </a:pPr>
            <a:endParaRPr lang="en-US" sz="1200" dirty="0">
              <a:latin typeface="Calibri"/>
              <a:ea typeface="Calibri"/>
              <a:cs typeface="Calibri"/>
            </a:endParaRPr>
          </a:p>
          <a:p>
            <a:r>
              <a:rPr lang="en-US" sz="1200" b="1" u="sng" dirty="0">
                <a:latin typeface="Calibri"/>
                <a:ea typeface="Calibri"/>
                <a:cs typeface="Calibri"/>
              </a:rPr>
              <a:t>Implementation</a:t>
            </a:r>
          </a:p>
          <a:p>
            <a:pPr>
              <a:buFont typeface=""/>
              <a:buChar char="•"/>
            </a:pPr>
            <a:r>
              <a:rPr lang="en-US" sz="1200" dirty="0">
                <a:latin typeface="Calibri"/>
                <a:ea typeface="Calibri"/>
                <a:cs typeface="Calibri"/>
              </a:rPr>
              <a:t>Art</a:t>
            </a:r>
          </a:p>
          <a:p>
            <a:pPr>
              <a:buFont typeface=""/>
              <a:buChar char="•"/>
            </a:pPr>
            <a:r>
              <a:rPr lang="en-US" sz="1200" dirty="0">
                <a:latin typeface="Calibri"/>
                <a:ea typeface="Calibri"/>
                <a:cs typeface="Calibri"/>
              </a:rPr>
              <a:t>Music</a:t>
            </a:r>
          </a:p>
          <a:p>
            <a:pPr>
              <a:buFont typeface=""/>
              <a:buChar char="•"/>
            </a:pPr>
            <a:r>
              <a:rPr lang="en-US" sz="1200" dirty="0">
                <a:latin typeface="Calibri"/>
                <a:ea typeface="Calibri"/>
                <a:cs typeface="Calibri"/>
              </a:rPr>
              <a:t>Drama </a:t>
            </a:r>
          </a:p>
          <a:p>
            <a:pPr>
              <a:buFont typeface=""/>
              <a:buChar char="•"/>
            </a:pPr>
            <a:r>
              <a:rPr lang="en-US" sz="1200" dirty="0">
                <a:latin typeface="Calibri"/>
                <a:ea typeface="Calibri"/>
                <a:cs typeface="Calibri"/>
              </a:rPr>
              <a:t>Film and Media (only KS4)</a:t>
            </a:r>
          </a:p>
          <a:p>
            <a:endParaRPr lang="en-US" sz="1200" dirty="0">
              <a:latin typeface="Calibri"/>
              <a:ea typeface="Calibri"/>
              <a:cs typeface="Calibri"/>
            </a:endParaRPr>
          </a:p>
          <a:p>
            <a:r>
              <a:rPr lang="en-US" sz="1200" dirty="0">
                <a:latin typeface="Calibri"/>
                <a:ea typeface="Calibri"/>
                <a:cs typeface="Calibri"/>
              </a:rPr>
              <a:t>Within KS3 these strands are implemented weekly through Expressive Arts lessons on a carousel, changing each half term, alongside My Futures subjects, with every student having 1 half term block of music, art and drama (AND My Futures, Life skills and Forest School). KS4 offers all Expressive arts subjects to students on an optional basis, including </a:t>
            </a:r>
            <a:r>
              <a:rPr lang="en-US" sz="1200" dirty="0" err="1">
                <a:latin typeface="Calibri"/>
                <a:ea typeface="Calibri"/>
                <a:cs typeface="Calibri"/>
              </a:rPr>
              <a:t>Asdan</a:t>
            </a:r>
            <a:r>
              <a:rPr lang="en-US" sz="1200" dirty="0">
                <a:latin typeface="Calibri"/>
                <a:ea typeface="Calibri"/>
                <a:cs typeface="Calibri"/>
              </a:rPr>
              <a:t> Life Skills Challenge modules and Entry level accreditation modules. KS5 (</a:t>
            </a:r>
            <a:r>
              <a:rPr lang="en-US" sz="1200" dirty="0" err="1">
                <a:latin typeface="Calibri"/>
                <a:ea typeface="Calibri"/>
                <a:cs typeface="Calibri"/>
              </a:rPr>
              <a:t>POst</a:t>
            </a:r>
            <a:r>
              <a:rPr lang="en-US" sz="1200" dirty="0">
                <a:latin typeface="Calibri"/>
                <a:ea typeface="Calibri"/>
                <a:cs typeface="Calibri"/>
              </a:rPr>
              <a:t> 16) offers Art as an option at </a:t>
            </a:r>
            <a:r>
              <a:rPr lang="en-US" sz="1200" dirty="0" err="1">
                <a:latin typeface="Calibri"/>
                <a:ea typeface="Calibri"/>
                <a:cs typeface="Calibri"/>
              </a:rPr>
              <a:t>Asdan</a:t>
            </a:r>
            <a:r>
              <a:rPr lang="en-US" sz="1200" dirty="0">
                <a:latin typeface="Calibri"/>
                <a:ea typeface="Calibri"/>
                <a:cs typeface="Calibri"/>
              </a:rPr>
              <a:t> Life Skills Challenge, Entry and GCSE level. Our Kaleidoscope students develop their understanding and expression of the arts through a sensory based curriculum which provides opportunities for expose too and exploration of a range of expressive art mediums. Further opportunities are provided for pupils to take part in a range of creative experiences including school signing choir, school band, visits to art galleries and local secondary schools GCSE, A level and BTEC exhibitions, theatre production visits, school performances and talent shows. We </a:t>
            </a:r>
            <a:r>
              <a:rPr lang="en-US" sz="1200" dirty="0" err="1">
                <a:latin typeface="Calibri"/>
                <a:ea typeface="Calibri"/>
                <a:cs typeface="Calibri"/>
              </a:rPr>
              <a:t>recognise</a:t>
            </a:r>
            <a:r>
              <a:rPr lang="en-US" sz="1200" dirty="0">
                <a:latin typeface="Calibri"/>
                <a:ea typeface="Calibri"/>
                <a:cs typeface="Calibri"/>
              </a:rPr>
              <a:t> that Expressive Arts is a subject that lends itself well to cross curricular learning. Therefore, we are keen to promote opportunities to extend and rehearse students’ learning through other subjects, including but not limited to, Drama within English, understanding and expressions of feelings within GRIT and PSHE, and Music and Movement within PE. </a:t>
            </a:r>
          </a:p>
          <a:p>
            <a:r>
              <a:rPr lang="en-US" sz="1200" b="1" u="sng" dirty="0">
                <a:latin typeface="Calibri"/>
                <a:ea typeface="Calibri"/>
                <a:cs typeface="Calibri"/>
              </a:rPr>
              <a:t>Impact:</a:t>
            </a:r>
          </a:p>
          <a:p>
            <a:pPr>
              <a:buFont typeface=""/>
              <a:buChar char="•"/>
            </a:pPr>
            <a:r>
              <a:rPr lang="en-US" sz="1200" dirty="0">
                <a:latin typeface="Calibri"/>
                <a:ea typeface="Calibri"/>
                <a:cs typeface="Calibri"/>
              </a:rPr>
              <a:t>Enrichment of pupils’ cultural capital by exposing them to a range of art that they may not have encountered before</a:t>
            </a:r>
          </a:p>
          <a:p>
            <a:pPr>
              <a:buFont typeface=""/>
              <a:buChar char="•"/>
            </a:pPr>
            <a:r>
              <a:rPr lang="en-US" sz="1200" dirty="0">
                <a:latin typeface="Calibri"/>
                <a:ea typeface="Calibri"/>
                <a:cs typeface="Calibri"/>
              </a:rPr>
              <a:t>Promotion of wellbeing and building self-esteem through social learning opportunities and exposure to performance in front of an audience. </a:t>
            </a:r>
          </a:p>
          <a:p>
            <a:r>
              <a:rPr lang="en-US" sz="1200" dirty="0">
                <a:latin typeface="Calibri"/>
                <a:ea typeface="Calibri"/>
                <a:cs typeface="Calibri"/>
              </a:rPr>
              <a:t>Through Expressive Arts at Fountains, we foster an environment where pupils can:</a:t>
            </a:r>
          </a:p>
          <a:p>
            <a:pPr>
              <a:buFont typeface=""/>
              <a:buChar char="•"/>
            </a:pPr>
            <a:r>
              <a:rPr lang="en-US" sz="1200" dirty="0">
                <a:latin typeface="Calibri"/>
                <a:ea typeface="Calibri"/>
                <a:cs typeface="Calibri"/>
              </a:rPr>
              <a:t>Explore and experiment with art, music, drama and film and media, developing their own self-expression via a range of techniques</a:t>
            </a:r>
          </a:p>
          <a:p>
            <a:pPr>
              <a:buFont typeface=""/>
              <a:buChar char="•"/>
            </a:pPr>
            <a:r>
              <a:rPr lang="en-US" sz="1200" dirty="0">
                <a:latin typeface="Calibri"/>
                <a:ea typeface="Calibri"/>
                <a:cs typeface="Calibri"/>
              </a:rPr>
              <a:t>Develop their communication skills through engagement with their peers working towards a common goal</a:t>
            </a:r>
          </a:p>
          <a:p>
            <a:pPr>
              <a:buFont typeface=""/>
              <a:buChar char="•"/>
            </a:pPr>
            <a:r>
              <a:rPr lang="en-US" sz="1200" dirty="0">
                <a:latin typeface="Calibri"/>
                <a:ea typeface="Calibri"/>
                <a:cs typeface="Calibri"/>
              </a:rPr>
              <a:t>Gain enjoyment and confidence</a:t>
            </a:r>
          </a:p>
          <a:p>
            <a:pPr>
              <a:buFont typeface=""/>
              <a:buChar char="•"/>
            </a:pPr>
            <a:r>
              <a:rPr lang="en-US" sz="1200" dirty="0">
                <a:latin typeface="Calibri"/>
                <a:ea typeface="Calibri"/>
                <a:cs typeface="Calibri"/>
              </a:rPr>
              <a:t>Perform themselves or as part of a group, in front of an audience</a:t>
            </a:r>
          </a:p>
          <a:p>
            <a:endParaRPr lang="en-US" sz="1286" dirty="0">
              <a:solidFill>
                <a:srgbClr val="1A2663"/>
              </a:solidFill>
              <a:latin typeface="Dosis"/>
            </a:endParaRPr>
          </a:p>
        </p:txBody>
      </p:sp>
    </p:spTree>
    <p:extLst>
      <p:ext uri="{BB962C8B-B14F-4D97-AF65-F5344CB8AC3E}">
        <p14:creationId xmlns:p14="http://schemas.microsoft.com/office/powerpoint/2010/main" val="122473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23F59-C003-418E-A972-0B25C866FD92}"/>
              </a:ext>
            </a:extLst>
          </p:cNvPr>
          <p:cNvSpPr>
            <a:spLocks noGrp="1"/>
          </p:cNvSpPr>
          <p:nvPr>
            <p:ph type="title"/>
          </p:nvPr>
        </p:nvSpPr>
        <p:spPr>
          <a:xfrm>
            <a:off x="966019" y="54924"/>
            <a:ext cx="10515600" cy="1325563"/>
          </a:xfrm>
        </p:spPr>
        <p:txBody>
          <a:bodyPr/>
          <a:lstStyle/>
          <a:p>
            <a:pPr algn="ctr"/>
            <a:r>
              <a:rPr lang="en-GB" b="1" dirty="0">
                <a:latin typeface="Arial Black" panose="020B0A04020102020204" pitchFamily="34" charset="0"/>
              </a:rPr>
              <a:t>Expressive Arts PATHWAYS </a:t>
            </a:r>
          </a:p>
        </p:txBody>
      </p:sp>
      <p:graphicFrame>
        <p:nvGraphicFramePr>
          <p:cNvPr id="3" name="Table 2">
            <a:extLst>
              <a:ext uri="{FF2B5EF4-FFF2-40B4-BE49-F238E27FC236}">
                <a16:creationId xmlns:a16="http://schemas.microsoft.com/office/drawing/2014/main" id="{6DDEBF09-A55F-DB1E-8661-0A3B9DEB5EFE}"/>
              </a:ext>
            </a:extLst>
          </p:cNvPr>
          <p:cNvGraphicFramePr>
            <a:graphicFrameLocks noGrp="1"/>
          </p:cNvGraphicFramePr>
          <p:nvPr/>
        </p:nvGraphicFramePr>
        <p:xfrm>
          <a:off x="2074607" y="963562"/>
          <a:ext cx="7846143" cy="5535562"/>
        </p:xfrm>
        <a:graphic>
          <a:graphicData uri="http://schemas.openxmlformats.org/drawingml/2006/table">
            <a:tbl>
              <a:tblPr firstRow="1" bandRow="1">
                <a:tableStyleId>{5C22544A-7EE6-4342-B048-85BDC9FD1C3A}</a:tableStyleId>
              </a:tblPr>
              <a:tblGrid>
                <a:gridCol w="2615381">
                  <a:extLst>
                    <a:ext uri="{9D8B030D-6E8A-4147-A177-3AD203B41FA5}">
                      <a16:colId xmlns:a16="http://schemas.microsoft.com/office/drawing/2014/main" val="2473177901"/>
                    </a:ext>
                  </a:extLst>
                </a:gridCol>
                <a:gridCol w="2615381">
                  <a:extLst>
                    <a:ext uri="{9D8B030D-6E8A-4147-A177-3AD203B41FA5}">
                      <a16:colId xmlns:a16="http://schemas.microsoft.com/office/drawing/2014/main" val="2987330199"/>
                    </a:ext>
                  </a:extLst>
                </a:gridCol>
                <a:gridCol w="2615381">
                  <a:extLst>
                    <a:ext uri="{9D8B030D-6E8A-4147-A177-3AD203B41FA5}">
                      <a16:colId xmlns:a16="http://schemas.microsoft.com/office/drawing/2014/main" val="3039501487"/>
                    </a:ext>
                  </a:extLst>
                </a:gridCol>
              </a:tblGrid>
              <a:tr h="489366">
                <a:tc>
                  <a:txBody>
                    <a:bodyPr/>
                    <a:lstStyle/>
                    <a:p>
                      <a:pPr algn="ctr"/>
                      <a:r>
                        <a:rPr lang="en-US" sz="1300"/>
                        <a:t>Kaleidoscope Students</a:t>
                      </a:r>
                    </a:p>
                  </a:txBody>
                  <a:tcPr marL="65314" marR="65314" marT="32657" marB="32657"/>
                </a:tc>
                <a:tc>
                  <a:txBody>
                    <a:bodyPr/>
                    <a:lstStyle/>
                    <a:p>
                      <a:pPr algn="ctr"/>
                      <a:r>
                        <a:rPr lang="en-US" sz="1300" dirty="0"/>
                        <a:t>Mosaic Students</a:t>
                      </a:r>
                    </a:p>
                  </a:txBody>
                  <a:tcPr marL="65314" marR="65314" marT="32657" marB="32657"/>
                </a:tc>
                <a:tc>
                  <a:txBody>
                    <a:bodyPr/>
                    <a:lstStyle/>
                    <a:p>
                      <a:pPr algn="ctr"/>
                      <a:r>
                        <a:rPr lang="en-US" sz="1300" dirty="0"/>
                        <a:t>Nexus Students</a:t>
                      </a:r>
                    </a:p>
                  </a:txBody>
                  <a:tcPr marL="65314" marR="65314" marT="32657" marB="32657"/>
                </a:tc>
                <a:extLst>
                  <a:ext uri="{0D108BD9-81ED-4DB2-BD59-A6C34878D82A}">
                    <a16:rowId xmlns:a16="http://schemas.microsoft.com/office/drawing/2014/main" val="403969740"/>
                  </a:ext>
                </a:extLst>
              </a:tr>
              <a:tr h="5046196">
                <a:tc>
                  <a:txBody>
                    <a:bodyPr/>
                    <a:lstStyle/>
                    <a:p>
                      <a:pPr lvl="0">
                        <a:buNone/>
                      </a:pPr>
                      <a:r>
                        <a:rPr lang="en-US" sz="1400" dirty="0">
                          <a:latin typeface="+mn-lt"/>
                        </a:rPr>
                        <a:t>Annual </a:t>
                      </a:r>
                      <a:r>
                        <a:rPr lang="en-US" sz="1400" dirty="0" err="1">
                          <a:latin typeface="+mn-lt"/>
                        </a:rPr>
                        <a:t>Programme</a:t>
                      </a:r>
                      <a:endParaRPr lang="en-US" sz="1400" dirty="0">
                        <a:latin typeface="+mn-lt"/>
                      </a:endParaRPr>
                    </a:p>
                    <a:p>
                      <a:pPr lvl="0">
                        <a:buNone/>
                      </a:pPr>
                      <a:endParaRPr lang="en-US" sz="1400" dirty="0">
                        <a:latin typeface="+mn-lt"/>
                      </a:endParaRPr>
                    </a:p>
                    <a:p>
                      <a:pPr lvl="0">
                        <a:buNone/>
                      </a:pPr>
                      <a:r>
                        <a:rPr lang="en-US" sz="1400" dirty="0">
                          <a:latin typeface="+mn-lt"/>
                        </a:rPr>
                        <a:t>Expressive arts will be delivered through sensory experiences using a variety of mediums on a half termly carousel. Repeated exposure to expressive arts sessions enables overlearning and consolidation. </a:t>
                      </a:r>
                    </a:p>
                  </a:txBody>
                  <a:tcPr marL="65314" marR="65314" marT="32657" marB="32657"/>
                </a:tc>
                <a:tc>
                  <a:txBody>
                    <a:bodyPr/>
                    <a:lstStyle/>
                    <a:p>
                      <a:pPr lvl="0">
                        <a:buNone/>
                      </a:pPr>
                      <a:r>
                        <a:rPr lang="en-US" sz="1400" dirty="0">
                          <a:latin typeface="+mn-lt"/>
                        </a:rPr>
                        <a:t>KS3: 3 Year </a:t>
                      </a:r>
                      <a:r>
                        <a:rPr lang="en-US" sz="1400" dirty="0" err="1">
                          <a:latin typeface="+mn-lt"/>
                        </a:rPr>
                        <a:t>programme</a:t>
                      </a:r>
                      <a:endParaRPr lang="en-US" sz="1400" dirty="0">
                        <a:latin typeface="+mn-lt"/>
                      </a:endParaRPr>
                    </a:p>
                    <a:p>
                      <a:pPr lvl="0">
                        <a:buNone/>
                      </a:pPr>
                      <a:r>
                        <a:rPr lang="en-US" sz="1400" dirty="0">
                          <a:latin typeface="+mn-lt"/>
                        </a:rPr>
                        <a:t>KS4 and 5: Modular 1 or 2 years</a:t>
                      </a:r>
                    </a:p>
                    <a:p>
                      <a:pPr lvl="0">
                        <a:buNone/>
                      </a:pPr>
                      <a:endParaRPr lang="en-US" sz="1400" dirty="0">
                        <a:latin typeface="+mn-lt"/>
                      </a:endParaRPr>
                    </a:p>
                    <a:p>
                      <a:pPr lvl="0">
                        <a:buNone/>
                      </a:pPr>
                      <a:r>
                        <a:rPr lang="en-US" sz="1400" dirty="0">
                          <a:latin typeface="+mn-lt"/>
                        </a:rPr>
                        <a:t>KS3 students access the same curriculum as Nexus students with adapted content for art and music.</a:t>
                      </a:r>
                    </a:p>
                    <a:p>
                      <a:pPr lvl="0">
                        <a:buNone/>
                      </a:pPr>
                      <a:r>
                        <a:rPr lang="en-US" sz="1400" dirty="0">
                          <a:latin typeface="+mn-lt"/>
                        </a:rPr>
                        <a:t>KS3 drama is a development of the same K&amp;S with different content.</a:t>
                      </a:r>
                    </a:p>
                    <a:p>
                      <a:pPr lvl="0">
                        <a:buNone/>
                      </a:pPr>
                      <a:r>
                        <a:rPr lang="en-US" sz="1400" dirty="0">
                          <a:latin typeface="+mn-lt"/>
                        </a:rPr>
                        <a:t>KS4 and KS5 work towards </a:t>
                      </a:r>
                      <a:r>
                        <a:rPr lang="en-US" sz="1400" dirty="0" err="1">
                          <a:latin typeface="+mn-lt"/>
                        </a:rPr>
                        <a:t>Asdan</a:t>
                      </a:r>
                      <a:r>
                        <a:rPr lang="en-US" sz="1400" dirty="0">
                          <a:latin typeface="+mn-lt"/>
                        </a:rPr>
                        <a:t> Life Skills Challenges</a:t>
                      </a:r>
                    </a:p>
                  </a:txBody>
                  <a:tcPr marL="65314" marR="65314" marT="32657" marB="32657"/>
                </a:tc>
                <a:tc>
                  <a:txBody>
                    <a:bodyPr/>
                    <a:lstStyle/>
                    <a:p>
                      <a:pPr lvl="0">
                        <a:buNone/>
                      </a:pPr>
                      <a:r>
                        <a:rPr lang="en-US" sz="1400" b="0" i="0" u="none" strike="noStrike" noProof="0" dirty="0">
                          <a:solidFill>
                            <a:srgbClr val="000000"/>
                          </a:solidFill>
                          <a:latin typeface="+mn-lt"/>
                        </a:rPr>
                        <a:t>KS3: 3 Year </a:t>
                      </a:r>
                      <a:r>
                        <a:rPr lang="en-US" sz="1400" b="0" i="0" u="none" strike="noStrike" noProof="0" dirty="0" err="1">
                          <a:solidFill>
                            <a:srgbClr val="000000"/>
                          </a:solidFill>
                          <a:latin typeface="+mn-lt"/>
                        </a:rPr>
                        <a:t>programme</a:t>
                      </a:r>
                      <a:endParaRPr lang="en-US" sz="1400" b="0" i="0" u="none" strike="noStrike" noProof="0" dirty="0">
                        <a:solidFill>
                          <a:srgbClr val="000000"/>
                        </a:solidFill>
                        <a:latin typeface="+mn-lt"/>
                      </a:endParaRPr>
                    </a:p>
                    <a:p>
                      <a:pPr lvl="0">
                        <a:buNone/>
                      </a:pPr>
                      <a:r>
                        <a:rPr lang="en-US" sz="1400" b="0" i="0" u="none" strike="noStrike" noProof="0" dirty="0">
                          <a:solidFill>
                            <a:srgbClr val="000000"/>
                          </a:solidFill>
                          <a:latin typeface="+mn-lt"/>
                        </a:rPr>
                        <a:t>KS4 and 5: 1 or 2 year </a:t>
                      </a:r>
                      <a:r>
                        <a:rPr lang="en-US" sz="1400" b="0" i="0" u="none" strike="noStrike" noProof="0" dirty="0" err="1">
                          <a:solidFill>
                            <a:srgbClr val="000000"/>
                          </a:solidFill>
                          <a:latin typeface="+mn-lt"/>
                        </a:rPr>
                        <a:t>programme</a:t>
                      </a:r>
                      <a:endParaRPr lang="en-US" sz="1400" b="0" i="0" u="none" strike="noStrike" noProof="0" dirty="0">
                        <a:solidFill>
                          <a:srgbClr val="000000"/>
                        </a:solidFill>
                        <a:latin typeface="+mn-lt"/>
                      </a:endParaRPr>
                    </a:p>
                    <a:p>
                      <a:pPr lvl="0">
                        <a:buNone/>
                      </a:pPr>
                      <a:endParaRPr lang="en-US" sz="1400" dirty="0">
                        <a:latin typeface="+mn-lt"/>
                      </a:endParaRPr>
                    </a:p>
                    <a:p>
                      <a:pPr lvl="0">
                        <a:buNone/>
                      </a:pPr>
                      <a:r>
                        <a:rPr lang="en-US" sz="1400" dirty="0">
                          <a:latin typeface="+mn-lt"/>
                        </a:rPr>
                        <a:t>KS3 ½ term x 3 years of art learning about sculpture, pattern and </a:t>
                      </a:r>
                      <a:r>
                        <a:rPr lang="en-US" sz="1400" dirty="0" err="1">
                          <a:latin typeface="+mn-lt"/>
                        </a:rPr>
                        <a:t>colour</a:t>
                      </a:r>
                      <a:r>
                        <a:rPr lang="en-US" sz="1400" dirty="0">
                          <a:latin typeface="+mn-lt"/>
                        </a:rPr>
                        <a:t> through topics of Nature, Islamic and African art.</a:t>
                      </a:r>
                    </a:p>
                    <a:p>
                      <a:pPr lvl="0">
                        <a:buNone/>
                      </a:pPr>
                      <a:r>
                        <a:rPr lang="en-US" sz="1400" dirty="0">
                          <a:latin typeface="+mn-lt"/>
                        </a:rPr>
                        <a:t>KS3 music is a structured Charanga </a:t>
                      </a:r>
                      <a:r>
                        <a:rPr lang="en-US" sz="1400" dirty="0" err="1">
                          <a:latin typeface="+mn-lt"/>
                        </a:rPr>
                        <a:t>programme</a:t>
                      </a:r>
                      <a:r>
                        <a:rPr lang="en-US" sz="1400" dirty="0">
                          <a:latin typeface="+mn-lt"/>
                        </a:rPr>
                        <a:t> using wind, keyboard and glockenspiel instruments.  </a:t>
                      </a:r>
                    </a:p>
                    <a:p>
                      <a:pPr lvl="0">
                        <a:buNone/>
                      </a:pPr>
                      <a:r>
                        <a:rPr lang="en-US" sz="1400" dirty="0">
                          <a:latin typeface="+mn-lt"/>
                        </a:rPr>
                        <a:t>KS3 drama </a:t>
                      </a:r>
                      <a:r>
                        <a:rPr lang="en-GB" sz="1400" b="0" i="0" u="none" strike="noStrike" noProof="0" dirty="0">
                          <a:solidFill>
                            <a:schemeClr val="tx1"/>
                          </a:solidFill>
                          <a:latin typeface="+mn-lt"/>
                        </a:rPr>
                        <a:t>students will be taught the meaning and use of a range of Drama key terms to support the learning process and performance skills. </a:t>
                      </a:r>
                      <a:endParaRPr lang="en-US" sz="1400" b="0" i="0" u="none" strike="noStrike" noProof="0" dirty="0">
                        <a:solidFill>
                          <a:srgbClr val="000000"/>
                        </a:solidFill>
                        <a:latin typeface="+mn-lt"/>
                      </a:endParaRPr>
                    </a:p>
                    <a:p>
                      <a:pPr lvl="0">
                        <a:buNone/>
                      </a:pPr>
                      <a:r>
                        <a:rPr lang="en-GB" sz="1400" b="0" i="0" u="none" strike="noStrike" noProof="0" dirty="0">
                          <a:solidFill>
                            <a:schemeClr val="tx1"/>
                          </a:solidFill>
                          <a:latin typeface="+mn-lt"/>
                        </a:rPr>
                        <a:t>KS4 and KS5 students opt into Expressive arts Entry level qualifications with GCSE Fine Art  offered to art</a:t>
                      </a:r>
                      <a:r>
                        <a:rPr lang="en-GB" sz="1400" b="1" i="0" u="none" strike="noStrike" noProof="0" dirty="0">
                          <a:solidFill>
                            <a:schemeClr val="tx1"/>
                          </a:solidFill>
                          <a:latin typeface="+mn-lt"/>
                        </a:rPr>
                        <a:t> </a:t>
                      </a:r>
                      <a:r>
                        <a:rPr lang="en-GB" sz="1400" b="0" i="0" u="none" strike="noStrike" noProof="0" dirty="0">
                          <a:solidFill>
                            <a:schemeClr val="tx1"/>
                          </a:solidFill>
                          <a:latin typeface="+mn-lt"/>
                        </a:rPr>
                        <a:t>students who can access. </a:t>
                      </a:r>
                    </a:p>
                  </a:txBody>
                  <a:tcPr marL="65314" marR="65314" marT="32657" marB="32657"/>
                </a:tc>
                <a:extLst>
                  <a:ext uri="{0D108BD9-81ED-4DB2-BD59-A6C34878D82A}">
                    <a16:rowId xmlns:a16="http://schemas.microsoft.com/office/drawing/2014/main" val="3974767210"/>
                  </a:ext>
                </a:extLst>
              </a:tr>
            </a:tbl>
          </a:graphicData>
        </a:graphic>
      </p:graphicFrame>
    </p:spTree>
    <p:extLst>
      <p:ext uri="{BB962C8B-B14F-4D97-AF65-F5344CB8AC3E}">
        <p14:creationId xmlns:p14="http://schemas.microsoft.com/office/powerpoint/2010/main" val="3966502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1F13E9-5492-BDD8-7A0C-4E58D8DCD08B}"/>
              </a:ext>
            </a:extLst>
          </p:cNvPr>
          <p:cNvSpPr txBox="1"/>
          <p:nvPr/>
        </p:nvSpPr>
        <p:spPr>
          <a:xfrm>
            <a:off x="285136" y="856357"/>
            <a:ext cx="11729884" cy="3785652"/>
          </a:xfrm>
          <a:prstGeom prst="rect">
            <a:avLst/>
          </a:prstGeom>
          <a:noFill/>
        </p:spPr>
        <p:txBody>
          <a:bodyPr wrap="square">
            <a:spAutoFit/>
          </a:bodyPr>
          <a:lstStyle/>
          <a:p>
            <a:pPr marL="0" indent="0">
              <a:buNone/>
            </a:pPr>
            <a:r>
              <a:rPr lang="en-GB" sz="2400" dirty="0"/>
              <a:t>Slide 5 – </a:t>
            </a:r>
            <a:r>
              <a:rPr lang="en-GB" sz="2400" b="1" dirty="0"/>
              <a:t>Kaleidoscope</a:t>
            </a:r>
            <a:r>
              <a:rPr lang="en-GB" sz="2400" dirty="0"/>
              <a:t> Annual Rotational LTP All Expressive Arts Subjects</a:t>
            </a:r>
          </a:p>
          <a:p>
            <a:pPr marL="0" indent="0">
              <a:buNone/>
            </a:pPr>
            <a:r>
              <a:rPr lang="en-GB" sz="2400" dirty="0"/>
              <a:t>Slide 6 – </a:t>
            </a:r>
            <a:r>
              <a:rPr lang="en-GB" sz="2400" b="1" dirty="0"/>
              <a:t>KS3 Drama LTP Mosaic</a:t>
            </a:r>
          </a:p>
          <a:p>
            <a:pPr marL="0" indent="0">
              <a:buNone/>
            </a:pPr>
            <a:r>
              <a:rPr lang="en-GB" sz="2400" dirty="0"/>
              <a:t>Slide 7 – </a:t>
            </a:r>
            <a:r>
              <a:rPr lang="en-GB" sz="2400" b="1" dirty="0"/>
              <a:t>KS3 Drama LTP Nexus</a:t>
            </a:r>
          </a:p>
          <a:p>
            <a:pPr marL="0" indent="0">
              <a:buNone/>
            </a:pPr>
            <a:r>
              <a:rPr lang="en-GB" sz="2400" dirty="0"/>
              <a:t>Slide 8-  </a:t>
            </a:r>
            <a:r>
              <a:rPr lang="en-GB" sz="2400" b="1" dirty="0"/>
              <a:t>KS3 Drama Assessments</a:t>
            </a:r>
          </a:p>
          <a:p>
            <a:pPr marL="0" indent="0">
              <a:buNone/>
            </a:pPr>
            <a:r>
              <a:rPr lang="en-GB" sz="2400" dirty="0"/>
              <a:t>Slide 9- </a:t>
            </a:r>
            <a:r>
              <a:rPr lang="en-GB" sz="2400" b="1" dirty="0"/>
              <a:t>KS3 Drama Assessment criteria</a:t>
            </a:r>
          </a:p>
          <a:p>
            <a:pPr marL="0" indent="0">
              <a:buNone/>
            </a:pPr>
            <a:r>
              <a:rPr lang="en-GB" sz="2400" dirty="0"/>
              <a:t>Slide 10- </a:t>
            </a:r>
            <a:r>
              <a:rPr lang="en-GB" sz="2400" b="1" dirty="0"/>
              <a:t>KS4 Drama LTP Nexus- WJEC</a:t>
            </a:r>
          </a:p>
          <a:p>
            <a:pPr marL="0" indent="0">
              <a:buNone/>
            </a:pPr>
            <a:r>
              <a:rPr lang="en-GB" sz="2400" dirty="0"/>
              <a:t>Slide 11 – </a:t>
            </a:r>
            <a:r>
              <a:rPr lang="en-GB" sz="2400" b="1" dirty="0"/>
              <a:t>KS4 assessment </a:t>
            </a:r>
            <a:r>
              <a:rPr lang="en-GB" sz="2400" dirty="0"/>
              <a:t>information WJEC Creative Pathways</a:t>
            </a:r>
          </a:p>
          <a:p>
            <a:pPr marL="0" indent="0">
              <a:buNone/>
            </a:pPr>
            <a:r>
              <a:rPr lang="en-GB" sz="2400" dirty="0"/>
              <a:t>Slide 12 – </a:t>
            </a:r>
            <a:r>
              <a:rPr lang="en-GB" sz="2400" b="1" dirty="0"/>
              <a:t>KS4 Mosaic Drama</a:t>
            </a:r>
            <a:r>
              <a:rPr lang="en-GB" sz="2400" dirty="0"/>
              <a:t>(sequence of learning) ASDAN Life Skills Challenge</a:t>
            </a:r>
          </a:p>
          <a:p>
            <a:pPr marL="0" indent="0">
              <a:buNone/>
            </a:pPr>
            <a:r>
              <a:rPr lang="en-GB" sz="2400" dirty="0"/>
              <a:t>Slide 13 – </a:t>
            </a:r>
            <a:r>
              <a:rPr lang="en-GB" sz="2400" b="1" dirty="0"/>
              <a:t>KS4 Media LTP Nexus- WJEC</a:t>
            </a:r>
          </a:p>
          <a:p>
            <a:pPr marL="0" indent="0">
              <a:buNone/>
            </a:pPr>
            <a:r>
              <a:rPr lang="en-GB" sz="2400" dirty="0"/>
              <a:t>Slide 14- </a:t>
            </a:r>
            <a:r>
              <a:rPr lang="en-GB" sz="2400" b="1" dirty="0"/>
              <a:t>KS4 Mosaic Media LTP- ASDAN Life Skills Challenge</a:t>
            </a:r>
          </a:p>
        </p:txBody>
      </p:sp>
      <p:sp>
        <p:nvSpPr>
          <p:cNvPr id="7" name="TextBox 6">
            <a:extLst>
              <a:ext uri="{FF2B5EF4-FFF2-40B4-BE49-F238E27FC236}">
                <a16:creationId xmlns:a16="http://schemas.microsoft.com/office/drawing/2014/main" id="{D4B9857D-5E42-5C96-4B7D-059170B95B04}"/>
              </a:ext>
            </a:extLst>
          </p:cNvPr>
          <p:cNvSpPr txBox="1"/>
          <p:nvPr/>
        </p:nvSpPr>
        <p:spPr>
          <a:xfrm>
            <a:off x="1936955" y="165241"/>
            <a:ext cx="8318090" cy="584775"/>
          </a:xfrm>
          <a:prstGeom prst="rect">
            <a:avLst/>
          </a:prstGeom>
          <a:noFill/>
        </p:spPr>
        <p:txBody>
          <a:bodyPr wrap="square">
            <a:spAutoFit/>
          </a:bodyPr>
          <a:lstStyle/>
          <a:p>
            <a:r>
              <a:rPr lang="en-GB" sz="3200" dirty="0"/>
              <a:t>Key Stage 3&amp;4 Art LTP and Assessment Info</a:t>
            </a:r>
          </a:p>
        </p:txBody>
      </p:sp>
    </p:spTree>
    <p:extLst>
      <p:ext uri="{BB962C8B-B14F-4D97-AF65-F5344CB8AC3E}">
        <p14:creationId xmlns:p14="http://schemas.microsoft.com/office/powerpoint/2010/main" val="3503344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3684107" y="185121"/>
            <a:ext cx="6805368" cy="1325563"/>
          </a:xfrm>
          <a:prstGeom prst="rect">
            <a:avLst/>
          </a:prstGeom>
        </p:spPr>
        <p:txBody>
          <a:bodyPr vert="horz" lIns="65314" tIns="32657" rIns="65314" bIns="32657" rtlCol="0" anchor="t">
            <a:normAutofit fontScale="47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5714" b="1" spc="214">
                <a:solidFill>
                  <a:srgbClr val="4D4D4D"/>
                </a:solidFill>
                <a:latin typeface="+mn-lt"/>
              </a:rPr>
              <a:t>Expressive Arts SEQUENCE OF LEARNING Kaleidoscope</a:t>
            </a:r>
          </a:p>
          <a:p>
            <a:r>
              <a:rPr lang="en-GB" sz="5714" b="1" u="sng" spc="214">
                <a:solidFill>
                  <a:srgbClr val="4D4D4D"/>
                </a:solidFill>
                <a:latin typeface="+mn-lt"/>
              </a:rPr>
              <a:t>Art, Music and Drama</a:t>
            </a:r>
            <a:endParaRPr lang="en-GB" sz="5714" b="1" u="sng" spc="214">
              <a:solidFill>
                <a:srgbClr val="4D4D4D"/>
              </a:solidFill>
              <a:latin typeface="+mn-lt"/>
              <a:ea typeface="Calibri"/>
              <a:cs typeface="Calibri"/>
            </a:endParaRPr>
          </a:p>
          <a:p>
            <a:r>
              <a:rPr lang="en-GB" sz="5714" b="1" spc="214">
                <a:solidFill>
                  <a:srgbClr val="4D4D4D"/>
                </a:solidFill>
                <a:latin typeface="+mn-lt"/>
              </a:rPr>
              <a:t>Repeated annually</a:t>
            </a:r>
            <a:endParaRPr lang="en-GB" sz="5714" b="1" spc="214">
              <a:solidFill>
                <a:srgbClr val="4D4D4D"/>
              </a:solidFill>
              <a:latin typeface="+mn-lt"/>
              <a:ea typeface="Calibri"/>
              <a:cs typeface="Calibri"/>
            </a:endParaRPr>
          </a:p>
          <a:p>
            <a:endParaRPr lang="en-GB" sz="6000" b="1" spc="214">
              <a:solidFill>
                <a:srgbClr val="4D4D4D"/>
              </a:solidFill>
              <a:latin typeface="+mn-lt"/>
            </a:endParaRP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1710770" y="357536"/>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7957" y="988841"/>
            <a:ext cx="1358964" cy="592489"/>
          </a:xfrm>
          <a:prstGeom prst="rect">
            <a:avLst/>
          </a:prstGeom>
        </p:spPr>
      </p:pic>
      <p:graphicFrame>
        <p:nvGraphicFramePr>
          <p:cNvPr id="2" name="Table 1">
            <a:extLst>
              <a:ext uri="{FF2B5EF4-FFF2-40B4-BE49-F238E27FC236}">
                <a16:creationId xmlns:a16="http://schemas.microsoft.com/office/drawing/2014/main" id="{42B33C5D-9407-BB0F-874D-DA053C8277AB}"/>
              </a:ext>
            </a:extLst>
          </p:cNvPr>
          <p:cNvGraphicFramePr>
            <a:graphicFrameLocks noGrp="1"/>
          </p:cNvGraphicFramePr>
          <p:nvPr/>
        </p:nvGraphicFramePr>
        <p:xfrm>
          <a:off x="491612" y="1720598"/>
          <a:ext cx="11257935" cy="4966395"/>
        </p:xfrm>
        <a:graphic>
          <a:graphicData uri="http://schemas.openxmlformats.org/drawingml/2006/table">
            <a:tbl>
              <a:tblPr firstRow="1" bandRow="1">
                <a:tableStyleId>{5C22544A-7EE6-4342-B048-85BDC9FD1C3A}</a:tableStyleId>
              </a:tblPr>
              <a:tblGrid>
                <a:gridCol w="3752645">
                  <a:extLst>
                    <a:ext uri="{9D8B030D-6E8A-4147-A177-3AD203B41FA5}">
                      <a16:colId xmlns:a16="http://schemas.microsoft.com/office/drawing/2014/main" val="1643026118"/>
                    </a:ext>
                  </a:extLst>
                </a:gridCol>
                <a:gridCol w="3752645">
                  <a:extLst>
                    <a:ext uri="{9D8B030D-6E8A-4147-A177-3AD203B41FA5}">
                      <a16:colId xmlns:a16="http://schemas.microsoft.com/office/drawing/2014/main" val="2893469364"/>
                    </a:ext>
                  </a:extLst>
                </a:gridCol>
                <a:gridCol w="3752645">
                  <a:extLst>
                    <a:ext uri="{9D8B030D-6E8A-4147-A177-3AD203B41FA5}">
                      <a16:colId xmlns:a16="http://schemas.microsoft.com/office/drawing/2014/main" val="229419655"/>
                    </a:ext>
                  </a:extLst>
                </a:gridCol>
              </a:tblGrid>
              <a:tr h="402116">
                <a:tc>
                  <a:txBody>
                    <a:bodyPr/>
                    <a:lstStyle/>
                    <a:p>
                      <a:pPr algn="ctr"/>
                      <a:r>
                        <a:rPr lang="en-GB" sz="1300">
                          <a:solidFill>
                            <a:schemeClr val="tx1"/>
                          </a:solidFill>
                        </a:rPr>
                        <a:t>Art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Music</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Drama</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25410">
                <a:tc gridSpan="3">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2024743">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800" dirty="0">
                          <a:effectLst/>
                          <a:latin typeface="+mn-lt"/>
                          <a:ea typeface="Calibri" panose="020F0502020204030204" pitchFamily="34" charset="0"/>
                          <a:cs typeface="Times New Roman"/>
                        </a:rPr>
                        <a:t>The students will be exploring the fundamentals of art: colour, texture, pattern, line. They will explore these concepts through sensory art activities based around a creative framework.</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GB" sz="800" dirty="0">
                        <a:effectLst/>
                        <a:latin typeface="+mn-lt"/>
                        <a:ea typeface="Calibri" panose="020F0502020204030204" pitchFamily="34" charset="0"/>
                        <a:cs typeface="Times New Roman" panose="02020603050405020304" pitchFamily="18" charset="0"/>
                      </a:endParaRPr>
                    </a:p>
                    <a:p>
                      <a:r>
                        <a:rPr lang="en-US" sz="800" b="1" noProof="1">
                          <a:solidFill>
                            <a:schemeClr val="tx1">
                              <a:lumMod val="65000"/>
                              <a:lumOff val="35000"/>
                            </a:schemeClr>
                          </a:solidFill>
                          <a:latin typeface="+mn-lt"/>
                        </a:rPr>
                        <a:t>Week 1: To gain understanding of colour and simple paint mixing</a:t>
                      </a:r>
                    </a:p>
                    <a:p>
                      <a:endParaRPr lang="en-GB" sz="800" dirty="0">
                        <a:effectLst/>
                        <a:latin typeface="+mn-lt"/>
                        <a:ea typeface="Calibri" panose="020F0502020204030204" pitchFamily="34" charset="0"/>
                        <a:cs typeface="Times New Roman" panose="02020603050405020304" pitchFamily="18" charset="0"/>
                      </a:endParaRPr>
                    </a:p>
                    <a:p>
                      <a:r>
                        <a:rPr lang="en-GB" sz="800" b="1" noProof="1">
                          <a:solidFill>
                            <a:schemeClr val="tx1">
                              <a:lumMod val="65000"/>
                              <a:lumOff val="35000"/>
                            </a:schemeClr>
                          </a:solidFill>
                          <a:latin typeface="+mn-lt"/>
                          <a:ea typeface="Calibri" panose="020F0502020204030204" pitchFamily="34" charset="0"/>
                          <a:cs typeface="Times New Roman"/>
                        </a:rPr>
                        <a:t>Week 2: To use a range of art tools safely</a:t>
                      </a:r>
                    </a:p>
                    <a:p>
                      <a:pPr>
                        <a:lnSpc>
                          <a:spcPct val="107000"/>
                        </a:lnSpc>
                        <a:spcAft>
                          <a:spcPts val="800"/>
                        </a:spcAft>
                      </a:pPr>
                      <a:r>
                        <a:rPr lang="en-GB" sz="800" dirty="0">
                          <a:effectLst/>
                          <a:latin typeface="+mn-lt"/>
                          <a:ea typeface="Calibri" panose="020F0502020204030204" pitchFamily="34" charset="0"/>
                          <a:cs typeface="Times New Roman"/>
                        </a:rPr>
                        <a:t>Mixture of paint brushes, chalk, stamps, sponges. </a:t>
                      </a:r>
                    </a:p>
                    <a:p>
                      <a:pPr>
                        <a:lnSpc>
                          <a:spcPct val="107000"/>
                        </a:lnSpc>
                        <a:spcAft>
                          <a:spcPts val="800"/>
                        </a:spcAft>
                      </a:pPr>
                      <a:r>
                        <a:rPr lang="en-GB" sz="800" dirty="0">
                          <a:effectLst/>
                          <a:latin typeface="+mn-lt"/>
                          <a:ea typeface="Calibri" panose="020F0502020204030204" pitchFamily="34" charset="0"/>
                          <a:cs typeface="Times New Roman"/>
                        </a:rPr>
                        <a:t>Week 3: To experience using texture and pattern.</a:t>
                      </a:r>
                    </a:p>
                    <a:p>
                      <a:pPr marL="0" marR="0" lvl="0" indent="0" algn="l" defTabSz="1280160" rtl="0" eaLnBrk="1" fontAlgn="auto" latinLnBrk="0" hangingPunct="1">
                        <a:lnSpc>
                          <a:spcPct val="107000"/>
                        </a:lnSpc>
                        <a:spcBef>
                          <a:spcPts val="0"/>
                        </a:spcBef>
                        <a:spcAft>
                          <a:spcPts val="800"/>
                        </a:spcAft>
                        <a:buClrTx/>
                        <a:buSzTx/>
                        <a:buFontTx/>
                        <a:buNone/>
                        <a:tabLst/>
                        <a:defRPr/>
                      </a:pPr>
                      <a:r>
                        <a:rPr lang="en-GB" sz="800" dirty="0">
                          <a:effectLst/>
                          <a:latin typeface="+mn-lt"/>
                          <a:ea typeface="Calibri" panose="020F0502020204030204" pitchFamily="34" charset="0"/>
                          <a:cs typeface="Times New Roman"/>
                        </a:rPr>
                        <a:t>Week 4: To experience and begin to understand line</a:t>
                      </a:r>
                    </a:p>
                    <a:p>
                      <a:pPr marL="0" marR="0" lvl="0" indent="0" algn="l" defTabSz="1280160" rtl="0" eaLnBrk="1" fontAlgn="auto" latinLnBrk="0" hangingPunct="1">
                        <a:lnSpc>
                          <a:spcPct val="107000"/>
                        </a:lnSpc>
                        <a:spcBef>
                          <a:spcPts val="0"/>
                        </a:spcBef>
                        <a:spcAft>
                          <a:spcPts val="800"/>
                        </a:spcAft>
                        <a:buClrTx/>
                        <a:buSzTx/>
                        <a:buFontTx/>
                        <a:buNone/>
                        <a:tabLst/>
                        <a:defRPr/>
                      </a:pPr>
                      <a:r>
                        <a:rPr lang="en-US" sz="800" b="1" noProof="1">
                          <a:solidFill>
                            <a:schemeClr val="tx1">
                              <a:lumMod val="65000"/>
                              <a:lumOff val="35000"/>
                            </a:schemeClr>
                          </a:solidFill>
                          <a:latin typeface="+mn-lt"/>
                        </a:rPr>
                        <a:t>Week 5 + 6: To express ideas and feelings through mark making using a variety of mediums</a:t>
                      </a:r>
                    </a:p>
                    <a:p>
                      <a:pPr marL="0" marR="0" lvl="0" indent="0" algn="l" defTabSz="1280160" rtl="0" eaLnBrk="1" fontAlgn="auto" latinLnBrk="0" hangingPunct="1">
                        <a:lnSpc>
                          <a:spcPct val="107000"/>
                        </a:lnSpc>
                        <a:spcBef>
                          <a:spcPts val="0"/>
                        </a:spcBef>
                        <a:spcAft>
                          <a:spcPts val="800"/>
                        </a:spcAft>
                        <a:buClrTx/>
                        <a:buSzTx/>
                        <a:buFontTx/>
                        <a:buNone/>
                        <a:tabLst/>
                        <a:defRPr/>
                      </a:pPr>
                      <a:r>
                        <a:rPr lang="en-US" sz="800" b="1" noProof="1">
                          <a:solidFill>
                            <a:schemeClr val="tx1">
                              <a:lumMod val="65000"/>
                              <a:lumOff val="35000"/>
                            </a:schemeClr>
                          </a:solidFill>
                          <a:latin typeface="+mn-lt"/>
                        </a:rPr>
                        <a:t>(See detail on MTP available for GMW)</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800">
                          <a:solidFill>
                            <a:schemeClr val="tx1"/>
                          </a:solidFill>
                          <a:latin typeface="+mn-lt"/>
                        </a:rPr>
                        <a:t>Students will be exposed to a range of musical stimuli and encouraged to listen, anticipate, respond and copy.  They will hear and create groups of sounds as meaningful musical information.</a:t>
                      </a:r>
                    </a:p>
                    <a:p>
                      <a:r>
                        <a:rPr lang="en-GB" sz="800">
                          <a:solidFill>
                            <a:schemeClr val="tx1"/>
                          </a:solidFill>
                          <a:latin typeface="+mn-lt"/>
                        </a:rPr>
                        <a:t>Some will sing or play along to short pieces of music, in time and with some accuracy of pitch and rhythm.  </a:t>
                      </a:r>
                    </a:p>
                    <a:p>
                      <a:r>
                        <a:rPr lang="en-GB" sz="800">
                          <a:solidFill>
                            <a:schemeClr val="tx1"/>
                          </a:solidFill>
                          <a:latin typeface="+mn-lt"/>
                        </a:rPr>
                        <a:t>They will use interactive digital music resources to develop their understanding of how sound relates to visual symbols and patterns.</a:t>
                      </a:r>
                    </a:p>
                    <a:p>
                      <a:r>
                        <a:rPr lang="en-GB" sz="800">
                          <a:solidFill>
                            <a:schemeClr val="tx1"/>
                          </a:solidFill>
                          <a:latin typeface="+mn-lt"/>
                        </a:rPr>
                        <a:t>They will be encouraged to interact with others through turn-taking and parachute activities.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800">
                          <a:solidFill>
                            <a:schemeClr val="tx1"/>
                          </a:solidFill>
                          <a:latin typeface="+mn-lt"/>
                        </a:rPr>
                        <a:t>Students will have opportunities to develop their holistic understanding and experience of drama through stories, music and interactive props to provide a multi-sensory sequence of lessons.</a:t>
                      </a:r>
                      <a:endParaRPr lang="en-US" sz="800">
                        <a:latin typeface="+mn-lt"/>
                      </a:endParaRPr>
                    </a:p>
                    <a:p>
                      <a:pPr lvl="0">
                        <a:buNone/>
                      </a:pPr>
                      <a:endParaRPr lang="en-GB" sz="800">
                        <a:solidFill>
                          <a:schemeClr val="tx1"/>
                        </a:solidFill>
                        <a:latin typeface="+mn-lt"/>
                      </a:endParaRPr>
                    </a:p>
                    <a:p>
                      <a:pPr lvl="0">
                        <a:buNone/>
                      </a:pPr>
                      <a:r>
                        <a:rPr lang="en-GB" sz="800" b="1">
                          <a:solidFill>
                            <a:schemeClr val="tx1"/>
                          </a:solidFill>
                          <a:latin typeface="+mn-lt"/>
                        </a:rPr>
                        <a:t>'Odyssey Now' – Nicola Grove and Keith Park</a:t>
                      </a:r>
                    </a:p>
                    <a:p>
                      <a:pPr lvl="0">
                        <a:buNone/>
                      </a:pPr>
                      <a:r>
                        <a:rPr lang="en-GB" sz="800" b="0">
                          <a:solidFill>
                            <a:schemeClr val="tx1"/>
                          </a:solidFill>
                          <a:latin typeface="+mn-lt"/>
                        </a:rPr>
                        <a:t>Setting Off/Cyclops/Circe/Hades/Calypso/Return Home</a:t>
                      </a:r>
                    </a:p>
                    <a:p>
                      <a:pPr lvl="0">
                        <a:buNone/>
                      </a:pPr>
                      <a:endParaRPr lang="en-GB" sz="800" b="1">
                        <a:solidFill>
                          <a:schemeClr val="tx1"/>
                        </a:solidFill>
                        <a:latin typeface="+mn-lt"/>
                      </a:endParaRPr>
                    </a:p>
                    <a:p>
                      <a:pPr lvl="0">
                        <a:buNone/>
                      </a:pPr>
                      <a:r>
                        <a:rPr lang="en-GB" sz="800" b="1">
                          <a:solidFill>
                            <a:schemeClr val="tx1"/>
                          </a:solidFill>
                          <a:latin typeface="+mn-lt"/>
                        </a:rPr>
                        <a:t>'Sensory Drama for Very Special People' – Flo Longhorn</a:t>
                      </a:r>
                    </a:p>
                    <a:p>
                      <a:pPr lvl="0">
                        <a:buNone/>
                      </a:pPr>
                      <a:r>
                        <a:rPr lang="en-GB" sz="800" b="0">
                          <a:solidFill>
                            <a:schemeClr val="tx1"/>
                          </a:solidFill>
                          <a:latin typeface="+mn-lt"/>
                        </a:rPr>
                        <a:t>The Journey/The treasure Box/Football Crazy/Walk in the Forest</a:t>
                      </a:r>
                    </a:p>
                    <a:p>
                      <a:pPr lvl="0">
                        <a:buNone/>
                      </a:pPr>
                      <a:endParaRPr lang="en-GB" sz="800" b="0">
                        <a:solidFill>
                          <a:schemeClr val="tx1"/>
                        </a:solidFill>
                        <a:latin typeface="+mn-lt"/>
                      </a:endParaRPr>
                    </a:p>
                    <a:p>
                      <a:pPr lvl="0">
                        <a:buNone/>
                      </a:pPr>
                      <a:r>
                        <a:rPr lang="en-GB" sz="800" b="1">
                          <a:solidFill>
                            <a:schemeClr val="tx1"/>
                          </a:solidFill>
                          <a:latin typeface="+mn-lt"/>
                        </a:rPr>
                        <a:t>'Bag Books' - Multisensory stories for people with learning disabilities</a:t>
                      </a:r>
                    </a:p>
                    <a:p>
                      <a:pPr lvl="0">
                        <a:buNone/>
                      </a:pPr>
                      <a:r>
                        <a:rPr lang="en-GB" sz="800" b="0">
                          <a:solidFill>
                            <a:schemeClr val="tx1"/>
                          </a:solidFill>
                          <a:latin typeface="+mn-lt"/>
                        </a:rPr>
                        <a:t>Desmond/The Haircut/A day at the Seaside</a:t>
                      </a:r>
                      <a:endParaRPr lang="en-GB" sz="800" b="1">
                        <a:solidFill>
                          <a:schemeClr val="tx1"/>
                        </a:solidFill>
                        <a:latin typeface="+mn-lt"/>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387109">
                <a:tc gridSpan="3">
                  <a:txBody>
                    <a:bodyPr/>
                    <a:lstStyle/>
                    <a:p>
                      <a:pPr algn="ctr"/>
                      <a:r>
                        <a:rPr lang="en-GB" sz="800" dirty="0">
                          <a:solidFill>
                            <a:schemeClr val="tx1"/>
                          </a:solidFill>
                          <a:latin typeface="+mn-lt"/>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749747">
                <a:tc>
                  <a:txBody>
                    <a:bodyPr/>
                    <a:lstStyle/>
                    <a:p>
                      <a:pPr marL="457200" indent="-457200">
                        <a:buFont typeface="Arial"/>
                        <a:buChar char="•"/>
                      </a:pPr>
                      <a:r>
                        <a:rPr lang="en-GB" sz="800">
                          <a:solidFill>
                            <a:schemeClr val="tx1"/>
                          </a:solidFill>
                          <a:latin typeface="+mn-lt"/>
                        </a:rPr>
                        <a:t>Experiment with texture, form and function</a:t>
                      </a:r>
                    </a:p>
                    <a:p>
                      <a:pPr marL="457200" lvl="0" indent="-457200">
                        <a:buFont typeface="Arial"/>
                        <a:buChar char="•"/>
                      </a:pPr>
                      <a:r>
                        <a:rPr lang="en-GB" sz="800">
                          <a:solidFill>
                            <a:schemeClr val="tx1"/>
                          </a:solidFill>
                          <a:latin typeface="+mn-lt"/>
                        </a:rPr>
                        <a:t>Represent their own ideas, feeling and thoughts through drawing</a:t>
                      </a:r>
                    </a:p>
                    <a:p>
                      <a:pPr marL="457200" lvl="0" indent="-457200">
                        <a:buFont typeface="Arial"/>
                        <a:buChar char="•"/>
                      </a:pPr>
                      <a:r>
                        <a:rPr lang="en-GB" sz="800">
                          <a:solidFill>
                            <a:schemeClr val="tx1"/>
                          </a:solidFill>
                          <a:latin typeface="+mn-lt"/>
                        </a:rPr>
                        <a:t>Begin to use a variety of drawing tools</a:t>
                      </a:r>
                    </a:p>
                    <a:p>
                      <a:pPr marL="457200" lvl="0" indent="-457200">
                        <a:buFont typeface="Arial"/>
                        <a:buChar char="•"/>
                      </a:pPr>
                      <a:r>
                        <a:rPr lang="en-GB" sz="800">
                          <a:solidFill>
                            <a:schemeClr val="tx1"/>
                          </a:solidFill>
                          <a:latin typeface="+mn-lt"/>
                        </a:rPr>
                        <a:t>Begin to learn fundamental colour and experiment to discover 'new' colours</a:t>
                      </a:r>
                    </a:p>
                    <a:p>
                      <a:pPr marL="457200" lvl="0" indent="-457200">
                        <a:buFont typeface="Arial"/>
                        <a:buChar char="•"/>
                      </a:pPr>
                      <a:r>
                        <a:rPr lang="en-GB" sz="800">
                          <a:solidFill>
                            <a:schemeClr val="tx1"/>
                          </a:solidFill>
                          <a:latin typeface="+mn-lt"/>
                        </a:rPr>
                        <a:t>Begin to form simple lines for a purpose</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800">
                          <a:solidFill>
                            <a:schemeClr val="tx1"/>
                          </a:solidFill>
                          <a:latin typeface="+mn-lt"/>
                        </a:rPr>
                        <a:t>Staff will observe the consistency of students’ engagement and responses.  They will observe the extent to which a student: relates to sounds; makes their own sounds; reacts to simple patterns in sounds; recognises musical motifs and engages with them; anticipates prominent features of music; is able to perform/improvise their own ideas in response to musical cues.</a:t>
                      </a:r>
                    </a:p>
                    <a:p>
                      <a:r>
                        <a:rPr lang="en-GB" sz="800">
                          <a:solidFill>
                            <a:schemeClr val="tx1"/>
                          </a:solidFill>
                          <a:latin typeface="+mn-lt"/>
                        </a:rPr>
                        <a:t>Students will be observed to be reactive, proactive (intentionally making their own sounds) or interactive (engaging with others through sound).</a:t>
                      </a:r>
                    </a:p>
                    <a:p>
                      <a:r>
                        <a:rPr lang="en-GB" sz="800">
                          <a:solidFill>
                            <a:schemeClr val="tx1"/>
                          </a:solidFill>
                          <a:latin typeface="+mn-lt"/>
                        </a:rPr>
                        <a:t>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800" dirty="0">
                          <a:solidFill>
                            <a:schemeClr val="tx1"/>
                          </a:solidFill>
                          <a:latin typeface="+mn-lt"/>
                        </a:rPr>
                        <a:t>Knowledge</a:t>
                      </a:r>
                    </a:p>
                    <a:p>
                      <a:pPr lvl="0">
                        <a:buNone/>
                      </a:pPr>
                      <a:r>
                        <a:rPr lang="en-GB" sz="800" dirty="0">
                          <a:solidFill>
                            <a:schemeClr val="tx1"/>
                          </a:solidFill>
                          <a:latin typeface="+mn-lt"/>
                        </a:rPr>
                        <a:t>Using the stimuli of vision, hearing, touch and smell, students will have opportunity to develop their understanding, communication and interaction.</a:t>
                      </a:r>
                      <a:endParaRPr lang="en-US" sz="800" dirty="0">
                        <a:latin typeface="+mn-lt"/>
                      </a:endParaRPr>
                    </a:p>
                    <a:p>
                      <a:pPr lvl="0">
                        <a:buNone/>
                      </a:pPr>
                      <a:endParaRPr lang="en-GB" sz="800" dirty="0">
                        <a:solidFill>
                          <a:schemeClr val="tx1"/>
                        </a:solidFill>
                        <a:latin typeface="+mn-lt"/>
                      </a:endParaRPr>
                    </a:p>
                    <a:p>
                      <a:pPr lvl="0">
                        <a:buNone/>
                      </a:pPr>
                      <a:r>
                        <a:rPr lang="en-GB" sz="800" dirty="0">
                          <a:solidFill>
                            <a:schemeClr val="tx1"/>
                          </a:solidFill>
                          <a:latin typeface="+mn-lt"/>
                        </a:rPr>
                        <a:t>Skills</a:t>
                      </a:r>
                      <a:endParaRPr lang="en-GB" sz="800" dirty="0">
                        <a:latin typeface="+mn-lt"/>
                      </a:endParaRPr>
                    </a:p>
                    <a:p>
                      <a:pPr lvl="0">
                        <a:buNone/>
                      </a:pPr>
                      <a:r>
                        <a:rPr lang="en-GB" sz="800" dirty="0">
                          <a:solidFill>
                            <a:schemeClr val="tx1"/>
                          </a:solidFill>
                          <a:latin typeface="+mn-lt"/>
                        </a:rPr>
                        <a:t>To request, to demonstrate a feeling through eye contact, verbal, gesture, to turn take.</a:t>
                      </a:r>
                    </a:p>
                    <a:p>
                      <a:pPr lvl="0">
                        <a:buNone/>
                      </a:pPr>
                      <a:r>
                        <a:rPr lang="en-GB" sz="800" dirty="0">
                          <a:solidFill>
                            <a:schemeClr val="tx1"/>
                          </a:solidFill>
                          <a:latin typeface="+mn-lt"/>
                        </a:rPr>
                        <a:t>Communication – pre-intentional- reactive/anticipatory</a:t>
                      </a:r>
                    </a:p>
                    <a:p>
                      <a:pPr lvl="0">
                        <a:buNone/>
                      </a:pPr>
                      <a:r>
                        <a:rPr lang="en-GB" sz="800" dirty="0">
                          <a:solidFill>
                            <a:schemeClr val="tx1"/>
                          </a:solidFill>
                          <a:latin typeface="+mn-lt"/>
                        </a:rPr>
                        <a:t>                             - Intentional – intentional/reciprocal</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4110004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2008682" y="92446"/>
            <a:ext cx="7986523" cy="1109320"/>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pPr defTabSz="914418"/>
            <a:r>
              <a:rPr lang="en-GB" sz="1800" b="1" spc="214" dirty="0">
                <a:solidFill>
                  <a:srgbClr val="4D4D4D"/>
                </a:solidFill>
                <a:latin typeface="Calibri" panose="020F0502020204030204"/>
              </a:rPr>
              <a:t>Expressive Arts </a:t>
            </a:r>
          </a:p>
          <a:p>
            <a:pPr defTabSz="914418"/>
            <a:r>
              <a:rPr lang="en-GB" sz="1800" b="1" spc="214" dirty="0">
                <a:solidFill>
                  <a:srgbClr val="4D4D4D"/>
                </a:solidFill>
                <a:latin typeface="Calibri" panose="020F0502020204030204"/>
              </a:rPr>
              <a:t>SEQUENCE OF LEARNING KS3 Mosaic</a:t>
            </a:r>
            <a:endParaRPr lang="en-GB" sz="1800" b="1" spc="214" dirty="0">
              <a:solidFill>
                <a:srgbClr val="4D4D4D"/>
              </a:solidFill>
              <a:latin typeface="Calibri" panose="020F0502020204030204"/>
              <a:cs typeface="Calibri"/>
            </a:endParaRPr>
          </a:p>
          <a:p>
            <a:pPr defTabSz="914418"/>
            <a:r>
              <a:rPr lang="en-GB" sz="1800" b="1" spc="214" dirty="0">
                <a:solidFill>
                  <a:srgbClr val="4D4D4D"/>
                </a:solidFill>
                <a:latin typeface="Calibri" panose="020F0502020204030204"/>
              </a:rPr>
              <a:t>Year 1, 2, 3 </a:t>
            </a:r>
            <a:r>
              <a:rPr lang="en-GB" sz="1800" b="1" u="sng" spc="214" dirty="0">
                <a:solidFill>
                  <a:srgbClr val="4D4D4D"/>
                </a:solidFill>
                <a:latin typeface="Calibri" panose="020F0502020204030204"/>
              </a:rPr>
              <a:t>Drama</a:t>
            </a:r>
            <a:endParaRPr lang="en-GB" sz="1800" b="1" u="sng" spc="214" dirty="0">
              <a:solidFill>
                <a:srgbClr val="4D4D4D"/>
              </a:solidFill>
              <a:latin typeface="Calibri" panose="020F0502020204030204"/>
              <a:ea typeface="Calibri"/>
              <a:cs typeface="Calibri"/>
            </a:endParaRPr>
          </a:p>
          <a:p>
            <a:pPr defTabSz="914418"/>
            <a:r>
              <a:rPr lang="en-GB" sz="1800" b="1" spc="214" dirty="0">
                <a:solidFill>
                  <a:srgbClr val="4D4D4D"/>
                </a:solidFill>
                <a:latin typeface="Calibri" panose="020F0502020204030204"/>
              </a:rPr>
              <a:t>2024-2027</a:t>
            </a: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301694" y="335218"/>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7175" y="139603"/>
            <a:ext cx="1358964" cy="592489"/>
          </a:xfrm>
          <a:prstGeom prst="rect">
            <a:avLst/>
          </a:prstGeom>
        </p:spPr>
      </p:pic>
      <p:graphicFrame>
        <p:nvGraphicFramePr>
          <p:cNvPr id="2" name="Table 1">
            <a:extLst>
              <a:ext uri="{FF2B5EF4-FFF2-40B4-BE49-F238E27FC236}">
                <a16:creationId xmlns:a16="http://schemas.microsoft.com/office/drawing/2014/main" id="{C2B77F7E-17AC-CD27-8343-F56FF25745EF}"/>
              </a:ext>
            </a:extLst>
          </p:cNvPr>
          <p:cNvGraphicFramePr>
            <a:graphicFrameLocks noGrp="1"/>
          </p:cNvGraphicFramePr>
          <p:nvPr>
            <p:extLst>
              <p:ext uri="{D42A27DB-BD31-4B8C-83A1-F6EECF244321}">
                <p14:modId xmlns:p14="http://schemas.microsoft.com/office/powerpoint/2010/main" val="1107805448"/>
              </p:ext>
            </p:extLst>
          </p:nvPr>
        </p:nvGraphicFramePr>
        <p:xfrm>
          <a:off x="655954" y="1327667"/>
          <a:ext cx="11080185" cy="5390730"/>
        </p:xfrm>
        <a:graphic>
          <a:graphicData uri="http://schemas.openxmlformats.org/drawingml/2006/table">
            <a:tbl>
              <a:tblPr firstRow="1" bandRow="1">
                <a:tableStyleId>{5C22544A-7EE6-4342-B048-85BDC9FD1C3A}</a:tableStyleId>
              </a:tblPr>
              <a:tblGrid>
                <a:gridCol w="4323659">
                  <a:extLst>
                    <a:ext uri="{9D8B030D-6E8A-4147-A177-3AD203B41FA5}">
                      <a16:colId xmlns:a16="http://schemas.microsoft.com/office/drawing/2014/main" val="1643026118"/>
                    </a:ext>
                  </a:extLst>
                </a:gridCol>
                <a:gridCol w="3073712">
                  <a:extLst>
                    <a:ext uri="{9D8B030D-6E8A-4147-A177-3AD203B41FA5}">
                      <a16:colId xmlns:a16="http://schemas.microsoft.com/office/drawing/2014/main" val="2893469364"/>
                    </a:ext>
                  </a:extLst>
                </a:gridCol>
                <a:gridCol w="3682814">
                  <a:extLst>
                    <a:ext uri="{9D8B030D-6E8A-4147-A177-3AD203B41FA5}">
                      <a16:colId xmlns:a16="http://schemas.microsoft.com/office/drawing/2014/main" val="229419655"/>
                    </a:ext>
                  </a:extLst>
                </a:gridCol>
              </a:tblGrid>
              <a:tr h="539315">
                <a:tc>
                  <a:txBody>
                    <a:bodyPr/>
                    <a:lstStyle/>
                    <a:p>
                      <a:pPr algn="ctr"/>
                      <a:r>
                        <a:rPr lang="en-GB" sz="1300">
                          <a:solidFill>
                            <a:schemeClr val="tx1"/>
                          </a:solidFill>
                        </a:rPr>
                        <a:t>Year 1</a:t>
                      </a:r>
                    </a:p>
                    <a:p>
                      <a:pPr algn="ctr"/>
                      <a:r>
                        <a:rPr lang="en-GB" sz="130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dirty="0">
                          <a:solidFill>
                            <a:schemeClr val="tx1"/>
                          </a:solidFill>
                        </a:rPr>
                        <a:t>Year 3</a:t>
                      </a:r>
                    </a:p>
                    <a:p>
                      <a:pPr algn="ctr"/>
                      <a:r>
                        <a:rPr lang="en-GB" sz="1300" dirty="0">
                          <a:solidFill>
                            <a:schemeClr val="tx1"/>
                          </a:solidFill>
                        </a:rPr>
                        <a:t>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25624">
                <a:tc gridSpan="3">
                  <a:txBody>
                    <a:bodyPr/>
                    <a:lstStyle/>
                    <a:p>
                      <a:pPr algn="ctr"/>
                      <a:r>
                        <a:rPr lang="en-GB" sz="1400">
                          <a:solidFill>
                            <a:schemeClr val="tx1"/>
                          </a:solidFill>
                        </a:rPr>
                        <a:t>Content - 6 – 8 weeks on carousel</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1690063">
                <a:tc>
                  <a:txBody>
                    <a:bodyPr/>
                    <a:lstStyle/>
                    <a:p>
                      <a:r>
                        <a:rPr lang="en-GB" sz="1100" dirty="0">
                          <a:solidFill>
                            <a:schemeClr val="tx1"/>
                          </a:solidFill>
                        </a:rPr>
                        <a:t> </a:t>
                      </a:r>
                      <a:r>
                        <a:rPr lang="en-GB" sz="1100" b="1" dirty="0">
                          <a:solidFill>
                            <a:schemeClr val="tx1"/>
                          </a:solidFill>
                        </a:rPr>
                        <a:t>Pirates</a:t>
                      </a:r>
                      <a:r>
                        <a:rPr lang="en-GB" sz="1100" dirty="0">
                          <a:solidFill>
                            <a:schemeClr val="tx1"/>
                          </a:solidFill>
                        </a:rPr>
                        <a:t> </a:t>
                      </a:r>
                      <a:r>
                        <a:rPr lang="en-GB" sz="1100" b="0" i="0" u="none" strike="noStrike" noProof="0" dirty="0">
                          <a:solidFill>
                            <a:schemeClr val="tx1"/>
                          </a:solidFill>
                          <a:latin typeface="Calibri"/>
                          <a:hlinkClick r:id="rId4"/>
                        </a:rPr>
                        <a:t>Drama - Pirates KS3</a:t>
                      </a:r>
                      <a:endParaRPr lang="en-GB" sz="1100" dirty="0">
                        <a:solidFill>
                          <a:schemeClr val="tx1"/>
                        </a:solidFill>
                      </a:endParaRPr>
                    </a:p>
                    <a:p>
                      <a:pPr lvl="0">
                        <a:buNone/>
                      </a:pPr>
                      <a:r>
                        <a:rPr lang="en-GB" sz="1100" dirty="0">
                          <a:solidFill>
                            <a:schemeClr val="tx1"/>
                          </a:solidFill>
                        </a:rPr>
                        <a:t>Physical Drama based on the tales of pirates and lost treasure.</a:t>
                      </a:r>
                    </a:p>
                    <a:p>
                      <a:pPr lvl="0">
                        <a:buNone/>
                      </a:pPr>
                      <a:r>
                        <a:rPr lang="en-GB" sz="1100" dirty="0">
                          <a:solidFill>
                            <a:schemeClr val="tx1"/>
                          </a:solidFill>
                        </a:rPr>
                        <a:t>Lessons - Physical Theatre/Making Objects/The Tribe/Tribal Meeting/The Escape</a:t>
                      </a:r>
                    </a:p>
                    <a:p>
                      <a:pPr lvl="0">
                        <a:buNone/>
                      </a:pPr>
                      <a:endParaRPr lang="en-GB" sz="1100" dirty="0">
                        <a:solidFill>
                          <a:schemeClr val="tx1"/>
                        </a:solidFill>
                      </a:endParaRPr>
                    </a:p>
                    <a:p>
                      <a:pPr lvl="0">
                        <a:buNone/>
                      </a:pPr>
                      <a:endParaRPr lang="en-GB" sz="1050" b="0" i="0" u="none" strike="noStrike" noProof="0" dirty="0">
                        <a:solidFill>
                          <a:srgbClr val="000000"/>
                        </a:solidFill>
                        <a:latin typeface="Aria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100" b="1" dirty="0">
                          <a:solidFill>
                            <a:schemeClr val="tx1"/>
                          </a:solidFill>
                        </a:rPr>
                        <a:t>Time Travel</a:t>
                      </a:r>
                    </a:p>
                    <a:p>
                      <a:pPr lvl="0">
                        <a:buNone/>
                      </a:pPr>
                      <a:r>
                        <a:rPr lang="en-GB" sz="1100" dirty="0">
                          <a:solidFill>
                            <a:schemeClr val="tx1"/>
                          </a:solidFill>
                        </a:rPr>
                        <a:t>Imaginative story telling of new adventures.  Use of picture stimuli, music and drama techniques to create short presentations</a:t>
                      </a:r>
                    </a:p>
                    <a:p>
                      <a:pPr lvl="0">
                        <a:buNone/>
                      </a:pPr>
                      <a:r>
                        <a:rPr lang="en-GB" sz="1100" dirty="0">
                          <a:solidFill>
                            <a:schemeClr val="tx1"/>
                          </a:solidFill>
                        </a:rPr>
                        <a:t>Lessons - </a:t>
                      </a:r>
                      <a:r>
                        <a:rPr lang="en-GB" sz="1100" b="0" i="0" u="none" strike="noStrike" noProof="0" dirty="0">
                          <a:solidFill>
                            <a:schemeClr val="tx1"/>
                          </a:solidFill>
                          <a:latin typeface="Calibri"/>
                        </a:rPr>
                        <a:t>Mars/Titanic/Future/Desert Island/North Pole/WW1</a:t>
                      </a:r>
                    </a:p>
                    <a:p>
                      <a:pPr lvl="0">
                        <a:buNone/>
                      </a:pPr>
                      <a:r>
                        <a:rPr lang="en-GB" sz="1100" b="0" i="0" u="none" strike="noStrike" noProof="0" dirty="0">
                          <a:solidFill>
                            <a:schemeClr val="tx1"/>
                          </a:solidFill>
                          <a:hlinkClick r:id="rId5"/>
                        </a:rPr>
                        <a:t>Drama - Time Travel - Scheme and lessons</a:t>
                      </a:r>
                      <a:endParaRPr lang="en-GB" sz="1100" b="0" i="0" u="none" strike="noStrike" noProof="0" dirty="0">
                        <a:solidFill>
                          <a:schemeClr val="tx1"/>
                        </a:solidFill>
                        <a:latin typeface="Calibri"/>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100" b="1" dirty="0">
                          <a:solidFill>
                            <a:schemeClr val="tx1"/>
                          </a:solidFill>
                        </a:rPr>
                        <a:t>Creating Stories</a:t>
                      </a:r>
                    </a:p>
                    <a:p>
                      <a:pPr lvl="0">
                        <a:buNone/>
                      </a:pPr>
                      <a:r>
                        <a:rPr lang="en-GB" sz="1050" dirty="0">
                          <a:solidFill>
                            <a:schemeClr val="tx1"/>
                          </a:solidFill>
                        </a:rPr>
                        <a:t>Using and developing drama techniques to tell imaginative stories.  Learning to present our stories to an audience and give/receive feedback</a:t>
                      </a:r>
                    </a:p>
                    <a:p>
                      <a:pPr lvl="0">
                        <a:buNone/>
                      </a:pPr>
                      <a:r>
                        <a:rPr lang="en-GB" sz="1050" dirty="0">
                          <a:solidFill>
                            <a:schemeClr val="tx1"/>
                          </a:solidFill>
                        </a:rPr>
                        <a:t>Lessons – Drama story starters/Freeze </a:t>
                      </a:r>
                      <a:r>
                        <a:rPr lang="en-GB" sz="1050" dirty="0" err="1">
                          <a:solidFill>
                            <a:schemeClr val="tx1"/>
                          </a:solidFill>
                        </a:rPr>
                        <a:t>Frame&amp;Tableau</a:t>
                      </a:r>
                      <a:r>
                        <a:rPr lang="en-GB" sz="1050" dirty="0">
                          <a:solidFill>
                            <a:schemeClr val="tx1"/>
                          </a:solidFill>
                        </a:rPr>
                        <a:t>/Using characters &amp; music/Storyboards/Making a Map</a:t>
                      </a:r>
                    </a:p>
                    <a:p>
                      <a:pPr lvl="0">
                        <a:buNone/>
                      </a:pPr>
                      <a:r>
                        <a:rPr lang="en-GB" sz="1050" b="0" i="0" u="none" strike="noStrike" noProof="0" dirty="0">
                          <a:solidFill>
                            <a:schemeClr val="tx1"/>
                          </a:solidFill>
                          <a:latin typeface="Calibri"/>
                          <a:hlinkClick r:id="rId6"/>
                        </a:rPr>
                        <a:t>Drama - Creating Stories</a:t>
                      </a:r>
                      <a:endParaRPr lang="en-GB" sz="1600" dirty="0"/>
                    </a:p>
                    <a:p>
                      <a:pPr lvl="0">
                        <a:buNone/>
                      </a:pPr>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730042">
                <a:tc gridSpan="3">
                  <a:txBody>
                    <a:bodyPr/>
                    <a:lstStyle/>
                    <a:p>
                      <a:pPr algn="ctr"/>
                      <a:r>
                        <a:rPr lang="en-GB" sz="1600" dirty="0">
                          <a:solidFill>
                            <a:schemeClr val="tx1"/>
                          </a:solidFill>
                        </a:rPr>
                        <a:t>Knowledge and Skills</a:t>
                      </a:r>
                    </a:p>
                    <a:p>
                      <a:pPr lvl="0" algn="ctr">
                        <a:buNone/>
                      </a:pPr>
                      <a:r>
                        <a:rPr lang="en-GB" sz="1050" b="1" dirty="0">
                          <a:solidFill>
                            <a:schemeClr val="tx1"/>
                          </a:solidFill>
                        </a:rPr>
                        <a:t>Knowledge</a:t>
                      </a:r>
                      <a:r>
                        <a:rPr lang="en-GB" sz="1050" dirty="0">
                          <a:solidFill>
                            <a:schemeClr val="tx1"/>
                          </a:solidFill>
                        </a:rPr>
                        <a:t>  - Students will be taught the meaning and use of a range of Drama key terms to support the learning process and  performance skills.  </a:t>
                      </a:r>
                      <a:endParaRPr lang="en-GB" sz="1800" dirty="0">
                        <a:solidFill>
                          <a:schemeClr val="tx1"/>
                        </a:solidFill>
                      </a:endParaRPr>
                    </a:p>
                    <a:p>
                      <a:pPr marL="0" lvl="0" indent="0" algn="ctr">
                        <a:buNone/>
                      </a:pPr>
                      <a:r>
                        <a:rPr lang="en-GB" sz="1050" dirty="0">
                          <a:solidFill>
                            <a:schemeClr val="tx1"/>
                          </a:solidFill>
                        </a:rPr>
                        <a:t>Hot seating, Characterisation, Roles, Audience, Freeze-Frame, Script, Role on the wall, Performance space, Props, Rehearsal, Performance, Role Play, Thought Tracking, Teacher in Role, Tableau, Frozen Picture, Mime, Improvisation, Narration, Flash back/forward</a:t>
                      </a:r>
                      <a:endParaRPr lang="en-GB" sz="18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991601">
                <a:tc>
                  <a:txBody>
                    <a:bodyPr/>
                    <a:lstStyle/>
                    <a:p>
                      <a:r>
                        <a:rPr lang="en-GB" sz="1000" b="1">
                          <a:solidFill>
                            <a:schemeClr val="tx1"/>
                          </a:solidFill>
                        </a:rPr>
                        <a:t>Evolving Skills</a:t>
                      </a:r>
                      <a:endParaRPr lang="en-US" sz="1000"/>
                    </a:p>
                    <a:p>
                      <a:pPr lvl="0">
                        <a:buNone/>
                      </a:pPr>
                      <a:r>
                        <a:rPr lang="en-GB" sz="1000" b="0">
                          <a:solidFill>
                            <a:schemeClr val="tx1"/>
                          </a:solidFill>
                        </a:rPr>
                        <a:t>Awareness of facial expressions linked to emotions</a:t>
                      </a:r>
                    </a:p>
                    <a:p>
                      <a:pPr lvl="0">
                        <a:buNone/>
                      </a:pPr>
                      <a:r>
                        <a:rPr lang="en-GB" sz="1000" b="0">
                          <a:solidFill>
                            <a:schemeClr val="tx1"/>
                          </a:solidFill>
                        </a:rPr>
                        <a:t>Awareness of body language expressing some emotions</a:t>
                      </a:r>
                    </a:p>
                    <a:p>
                      <a:pPr lvl="0">
                        <a:buNone/>
                      </a:pPr>
                      <a:r>
                        <a:rPr lang="en-GB" sz="1000" b="0">
                          <a:solidFill>
                            <a:schemeClr val="tx1"/>
                          </a:solidFill>
                        </a:rPr>
                        <a:t>Awareness of some gestures linked to meaning</a:t>
                      </a:r>
                    </a:p>
                    <a:p>
                      <a:pPr lvl="0">
                        <a:buNone/>
                      </a:pPr>
                      <a:r>
                        <a:rPr lang="en-GB" sz="1000" b="0">
                          <a:solidFill>
                            <a:schemeClr val="tx1"/>
                          </a:solidFill>
                        </a:rPr>
                        <a:t>Take part in a range of imaginative activities via situations and stories</a:t>
                      </a:r>
                    </a:p>
                    <a:p>
                      <a:pPr lvl="0">
                        <a:buNone/>
                      </a:pPr>
                      <a:r>
                        <a:rPr lang="en-GB" sz="1000" b="0">
                          <a:solidFill>
                            <a:schemeClr val="tx1"/>
                          </a:solidFill>
                        </a:rPr>
                        <a:t>Pretend to be a character, using their voice and body</a:t>
                      </a:r>
                    </a:p>
                    <a:p>
                      <a:pPr lvl="0">
                        <a:buNone/>
                      </a:pPr>
                      <a:r>
                        <a:rPr lang="en-GB" sz="1000" b="0">
                          <a:solidFill>
                            <a:schemeClr val="tx1"/>
                          </a:solidFill>
                        </a:rPr>
                        <a:t>Select some props and costume to link to their story telling</a:t>
                      </a:r>
                    </a:p>
                    <a:p>
                      <a:pPr lvl="0">
                        <a:buNone/>
                      </a:pPr>
                      <a:r>
                        <a:rPr lang="en-GB" sz="1000" b="0">
                          <a:solidFill>
                            <a:schemeClr val="tx1"/>
                          </a:solidFill>
                        </a:rPr>
                        <a:t>Explain in simple terms why they likes a performance they saw</a:t>
                      </a:r>
                    </a:p>
                    <a:p>
                      <a:pPr lvl="0">
                        <a:buNone/>
                      </a:pPr>
                      <a:endParaRPr lang="en-GB" sz="1100" b="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1000" b="1">
                          <a:solidFill>
                            <a:schemeClr val="tx1"/>
                          </a:solidFill>
                        </a:rPr>
                        <a:t>Achieved Skills</a:t>
                      </a:r>
                    </a:p>
                    <a:p>
                      <a:pPr lvl="0">
                        <a:buNone/>
                      </a:pPr>
                      <a:r>
                        <a:rPr lang="en-GB" sz="1000" b="0" i="0" u="none" strike="noStrike" noProof="0">
                          <a:solidFill>
                            <a:schemeClr val="tx1"/>
                          </a:solidFill>
                          <a:latin typeface="Calibri"/>
                        </a:rPr>
                        <a:t>Apply use of Facial expressions </a:t>
                      </a:r>
                      <a:endParaRPr lang="en-GB" sz="1000"/>
                    </a:p>
                    <a:p>
                      <a:pPr lvl="0">
                        <a:buNone/>
                      </a:pPr>
                      <a:r>
                        <a:rPr lang="en-GB" sz="1000" b="0" i="0" u="none" strike="noStrike" noProof="0">
                          <a:solidFill>
                            <a:schemeClr val="tx1"/>
                          </a:solidFill>
                          <a:latin typeface="Calibri"/>
                        </a:rPr>
                        <a:t>Apply use of Body language </a:t>
                      </a:r>
                      <a:endParaRPr lang="en-GB" sz="1000"/>
                    </a:p>
                    <a:p>
                      <a:pPr lvl="0">
                        <a:buNone/>
                      </a:pPr>
                      <a:r>
                        <a:rPr lang="en-GB" sz="1000" b="0" i="0" u="none" strike="noStrike" noProof="0">
                          <a:solidFill>
                            <a:schemeClr val="tx1"/>
                          </a:solidFill>
                          <a:latin typeface="Calibri"/>
                        </a:rPr>
                        <a:t>Apply use of gesture in performance</a:t>
                      </a:r>
                      <a:endParaRPr lang="en-GB" sz="1000"/>
                    </a:p>
                    <a:p>
                      <a:pPr lvl="0">
                        <a:buNone/>
                      </a:pPr>
                      <a:r>
                        <a:rPr lang="en-GB" sz="1000" b="0" i="0" u="none" strike="noStrike" noProof="0">
                          <a:solidFill>
                            <a:schemeClr val="tx1"/>
                          </a:solidFill>
                          <a:latin typeface="Calibri"/>
                        </a:rPr>
                        <a:t>Vocal projection within the performance </a:t>
                      </a:r>
                      <a:endParaRPr lang="en-GB" sz="1000"/>
                    </a:p>
                    <a:p>
                      <a:pPr lvl="0">
                        <a:buNone/>
                      </a:pPr>
                      <a:r>
                        <a:rPr lang="en-GB" sz="1000" b="0" i="0" u="none" strike="noStrike" noProof="0">
                          <a:solidFill>
                            <a:schemeClr val="tx1"/>
                          </a:solidFill>
                          <a:latin typeface="Calibri"/>
                        </a:rPr>
                        <a:t>Vocal expression within performance</a:t>
                      </a:r>
                      <a:endParaRPr lang="en-GB" sz="1000"/>
                    </a:p>
                    <a:p>
                      <a:pPr lvl="0">
                        <a:buNone/>
                      </a:pPr>
                      <a:r>
                        <a:rPr lang="en-GB" sz="1000" b="0" i="0" u="none" strike="noStrike" noProof="0">
                          <a:solidFill>
                            <a:schemeClr val="tx1"/>
                          </a:solidFill>
                          <a:latin typeface="Calibri"/>
                        </a:rPr>
                        <a:t>Characterise within scripted work </a:t>
                      </a:r>
                      <a:endParaRPr lang="en-GB" sz="1000"/>
                    </a:p>
                    <a:p>
                      <a:pPr lvl="0">
                        <a:buNone/>
                      </a:pPr>
                      <a:r>
                        <a:rPr lang="en-GB" sz="1000" b="0" i="0" u="none" strike="noStrike" noProof="0">
                          <a:solidFill>
                            <a:schemeClr val="tx1"/>
                          </a:solidFill>
                          <a:latin typeface="Calibri"/>
                        </a:rPr>
                        <a:t>Consider use of space within performance Consider use of Costume/props  </a:t>
                      </a:r>
                    </a:p>
                    <a:p>
                      <a:pPr lvl="0">
                        <a:buNone/>
                      </a:pPr>
                      <a:r>
                        <a:rPr lang="en-GB" sz="1000" b="0" i="0" u="none" strike="noStrike" noProof="0">
                          <a:solidFill>
                            <a:schemeClr val="tx1"/>
                          </a:solidFill>
                          <a:latin typeface="Calibri"/>
                        </a:rPr>
                        <a:t>Basic Line learning </a:t>
                      </a:r>
                      <a:endParaRPr lang="en-GB" sz="1000"/>
                    </a:p>
                    <a:p>
                      <a:pPr lvl="0">
                        <a:buNone/>
                      </a:pPr>
                      <a:r>
                        <a:rPr lang="en-GB" sz="1000" b="0" i="0" u="none" strike="noStrike" noProof="0">
                          <a:solidFill>
                            <a:schemeClr val="tx1"/>
                          </a:solidFill>
                          <a:latin typeface="Calibri"/>
                        </a:rPr>
                        <a:t>Communicate within group work </a:t>
                      </a:r>
                      <a:endParaRPr lang="en-GB" sz="1000"/>
                    </a:p>
                    <a:p>
                      <a:pPr lvl="0">
                        <a:buNone/>
                      </a:pPr>
                      <a:r>
                        <a:rPr lang="en-GB" sz="1000" b="0" i="0" u="none" strike="noStrike" noProof="0">
                          <a:solidFill>
                            <a:schemeClr val="tx1"/>
                          </a:solidFill>
                          <a:latin typeface="Calibri"/>
                        </a:rPr>
                        <a:t>Ability to evaluate own work and the work of others</a:t>
                      </a:r>
                      <a:endParaRPr lang="en-GB" sz="100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1000" b="1" dirty="0">
                          <a:solidFill>
                            <a:schemeClr val="tx1"/>
                          </a:solidFill>
                        </a:rPr>
                        <a:t>Mastered Skills</a:t>
                      </a:r>
                    </a:p>
                    <a:p>
                      <a:pPr lvl="0">
                        <a:buNone/>
                      </a:pPr>
                      <a:r>
                        <a:rPr lang="en-GB" sz="1000" b="0" i="0" u="none" strike="noStrike" noProof="0" dirty="0">
                          <a:solidFill>
                            <a:schemeClr val="tx1"/>
                          </a:solidFill>
                          <a:latin typeface="Calibri"/>
                        </a:rPr>
                        <a:t>Clear use of Facial expressions to communicate stock characters </a:t>
                      </a:r>
                    </a:p>
                    <a:p>
                      <a:pPr lvl="0">
                        <a:buNone/>
                      </a:pPr>
                      <a:r>
                        <a:rPr lang="en-GB" sz="1000" b="0" i="0" u="none" strike="noStrike" noProof="0" dirty="0">
                          <a:solidFill>
                            <a:schemeClr val="tx1"/>
                          </a:solidFill>
                          <a:latin typeface="Calibri"/>
                        </a:rPr>
                        <a:t>Clear use of Body language to communicate stock characters </a:t>
                      </a:r>
                      <a:endParaRPr lang="en-GB" sz="1000" dirty="0"/>
                    </a:p>
                    <a:p>
                      <a:pPr lvl="0">
                        <a:buNone/>
                      </a:pPr>
                      <a:r>
                        <a:rPr lang="en-GB" sz="1000" b="0" i="0" u="none" strike="noStrike" noProof="0" dirty="0">
                          <a:solidFill>
                            <a:schemeClr val="tx1"/>
                          </a:solidFill>
                          <a:latin typeface="Calibri"/>
                        </a:rPr>
                        <a:t>Clear use of Gesture to support characterisation Vocal Projection </a:t>
                      </a:r>
                    </a:p>
                    <a:p>
                      <a:pPr lvl="0">
                        <a:buNone/>
                      </a:pPr>
                      <a:r>
                        <a:rPr lang="en-GB" sz="1000" b="0" i="0" u="none" strike="noStrike" noProof="0" dirty="0">
                          <a:solidFill>
                            <a:schemeClr val="tx1"/>
                          </a:solidFill>
                          <a:latin typeface="Calibri"/>
                        </a:rPr>
                        <a:t>Vocal expression with emotion </a:t>
                      </a:r>
                      <a:endParaRPr lang="en-GB" sz="1000" dirty="0"/>
                    </a:p>
                    <a:p>
                      <a:pPr lvl="0">
                        <a:buNone/>
                      </a:pPr>
                      <a:r>
                        <a:rPr lang="en-GB" sz="1000" b="0" i="0" u="none" strike="noStrike" noProof="0" dirty="0">
                          <a:solidFill>
                            <a:schemeClr val="tx1"/>
                          </a:solidFill>
                          <a:latin typeface="Calibri"/>
                        </a:rPr>
                        <a:t>Characterisation – of stock characters</a:t>
                      </a:r>
                      <a:endParaRPr lang="en-GB" sz="1000" dirty="0"/>
                    </a:p>
                    <a:p>
                      <a:pPr lvl="0">
                        <a:buNone/>
                      </a:pPr>
                      <a:r>
                        <a:rPr lang="en-GB" sz="1000" b="0" i="0" u="none" strike="noStrike" noProof="0" dirty="0">
                          <a:solidFill>
                            <a:schemeClr val="tx1"/>
                          </a:solidFill>
                          <a:latin typeface="Calibri"/>
                        </a:rPr>
                        <a:t>Use of Space including levels </a:t>
                      </a:r>
                      <a:endParaRPr lang="en-GB" sz="1000" dirty="0"/>
                    </a:p>
                    <a:p>
                      <a:pPr lvl="0">
                        <a:buNone/>
                      </a:pPr>
                      <a:r>
                        <a:rPr lang="en-GB" sz="1000" b="0" i="0" u="none" strike="noStrike" noProof="0" dirty="0">
                          <a:solidFill>
                            <a:schemeClr val="tx1"/>
                          </a:solidFill>
                          <a:latin typeface="Calibri"/>
                        </a:rPr>
                        <a:t>Use of Costume/props to add meaning </a:t>
                      </a:r>
                      <a:endParaRPr lang="en-GB" sz="1000" dirty="0"/>
                    </a:p>
                    <a:p>
                      <a:pPr lvl="0">
                        <a:buNone/>
                      </a:pPr>
                      <a:r>
                        <a:rPr lang="en-GB" sz="1000" b="0" i="0" u="none" strike="noStrike" noProof="0" dirty="0">
                          <a:solidFill>
                            <a:schemeClr val="tx1"/>
                          </a:solidFill>
                          <a:latin typeface="Calibri"/>
                        </a:rPr>
                        <a:t>Effective Communication within group work Line learning a substantial amount </a:t>
                      </a:r>
                      <a:endParaRPr lang="en-GB" sz="1000" dirty="0"/>
                    </a:p>
                    <a:p>
                      <a:pPr lvl="0">
                        <a:buNone/>
                      </a:pPr>
                      <a:r>
                        <a:rPr lang="en-GB" sz="1000" b="0" i="0" u="none" strike="noStrike" noProof="0" dirty="0">
                          <a:solidFill>
                            <a:schemeClr val="tx1"/>
                          </a:solidFill>
                          <a:latin typeface="Calibri"/>
                        </a:rPr>
                        <a:t>Ability to devise from a stimulus </a:t>
                      </a:r>
                      <a:endParaRPr lang="en-GB" sz="1000" dirty="0"/>
                    </a:p>
                    <a:p>
                      <a:pPr lvl="0">
                        <a:buNone/>
                      </a:pPr>
                      <a:r>
                        <a:rPr lang="en-GB" sz="1000" b="0" i="0" u="none" strike="noStrike" noProof="0" dirty="0">
                          <a:solidFill>
                            <a:schemeClr val="tx1"/>
                          </a:solidFill>
                          <a:latin typeface="Calibri"/>
                        </a:rPr>
                        <a:t>To offer Constructive criticism in order to develop work </a:t>
                      </a:r>
                      <a:endParaRPr lang="en-GB" sz="1000" dirty="0"/>
                    </a:p>
                    <a:p>
                      <a:pPr lvl="0">
                        <a:buNone/>
                      </a:pPr>
                      <a:r>
                        <a:rPr lang="en-GB" sz="1000" b="0" i="0" u="none" strike="noStrike" noProof="0" dirty="0">
                          <a:solidFill>
                            <a:schemeClr val="tx1"/>
                          </a:solidFill>
                          <a:latin typeface="Calibri"/>
                        </a:rPr>
                        <a:t>Apply dramatic conventions in order to enhance performance work</a:t>
                      </a:r>
                      <a:endParaRPr lang="en-GB" sz="10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3999653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2609494" y="0"/>
            <a:ext cx="6805368" cy="1109320"/>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pPr defTabSz="914418"/>
            <a:r>
              <a:rPr lang="en-GB" sz="1800" b="1" spc="214" dirty="0">
                <a:solidFill>
                  <a:srgbClr val="4D4D4D"/>
                </a:solidFill>
                <a:latin typeface="Calibri" panose="020F0502020204030204"/>
              </a:rPr>
              <a:t>Expressive Arts </a:t>
            </a:r>
          </a:p>
          <a:p>
            <a:pPr defTabSz="914418"/>
            <a:r>
              <a:rPr lang="en-GB" sz="1800" b="1" spc="214" dirty="0">
                <a:solidFill>
                  <a:srgbClr val="4D4D4D"/>
                </a:solidFill>
                <a:latin typeface="Calibri" panose="020F0502020204030204"/>
              </a:rPr>
              <a:t>SEQUENCE OF LEARNING KS3 Nexus</a:t>
            </a:r>
            <a:endParaRPr lang="en-GB" sz="1800" b="1" spc="214" dirty="0">
              <a:solidFill>
                <a:srgbClr val="4D4D4D"/>
              </a:solidFill>
              <a:latin typeface="Calibri" panose="020F0502020204030204"/>
              <a:cs typeface="Calibri"/>
            </a:endParaRPr>
          </a:p>
          <a:p>
            <a:pPr defTabSz="914418"/>
            <a:r>
              <a:rPr lang="en-GB" sz="1800" b="1" spc="214" dirty="0">
                <a:solidFill>
                  <a:srgbClr val="4D4D4D"/>
                </a:solidFill>
                <a:latin typeface="Calibri" panose="020F0502020204030204"/>
              </a:rPr>
              <a:t>Year 1, 2, 3 </a:t>
            </a:r>
            <a:r>
              <a:rPr lang="en-GB" sz="1800" b="1" u="sng" spc="214" dirty="0">
                <a:solidFill>
                  <a:srgbClr val="4D4D4D"/>
                </a:solidFill>
                <a:latin typeface="Calibri" panose="020F0502020204030204"/>
              </a:rPr>
              <a:t>Drama</a:t>
            </a:r>
            <a:endParaRPr lang="en-GB" sz="1800" b="1" u="sng" spc="214" dirty="0">
              <a:solidFill>
                <a:srgbClr val="4D4D4D"/>
              </a:solidFill>
              <a:latin typeface="Calibri" panose="020F0502020204030204"/>
              <a:ea typeface="Calibri"/>
              <a:cs typeface="Calibri"/>
            </a:endParaRPr>
          </a:p>
          <a:p>
            <a:pPr defTabSz="914418"/>
            <a:r>
              <a:rPr lang="en-GB" sz="1800" b="1" spc="214" dirty="0">
                <a:solidFill>
                  <a:srgbClr val="4D4D4D"/>
                </a:solidFill>
                <a:latin typeface="Calibri" panose="020F0502020204030204"/>
              </a:rPr>
              <a:t>2024-2027</a:t>
            </a: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466373" y="194878"/>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2798" y="194877"/>
            <a:ext cx="1358964" cy="592489"/>
          </a:xfrm>
          <a:prstGeom prst="rect">
            <a:avLst/>
          </a:prstGeom>
        </p:spPr>
      </p:pic>
      <p:graphicFrame>
        <p:nvGraphicFramePr>
          <p:cNvPr id="2" name="Table 1">
            <a:extLst>
              <a:ext uri="{FF2B5EF4-FFF2-40B4-BE49-F238E27FC236}">
                <a16:creationId xmlns:a16="http://schemas.microsoft.com/office/drawing/2014/main" id="{C2B77F7E-17AC-CD27-8343-F56FF25745EF}"/>
              </a:ext>
            </a:extLst>
          </p:cNvPr>
          <p:cNvGraphicFramePr>
            <a:graphicFrameLocks noGrp="1"/>
          </p:cNvGraphicFramePr>
          <p:nvPr>
            <p:extLst>
              <p:ext uri="{D42A27DB-BD31-4B8C-83A1-F6EECF244321}">
                <p14:modId xmlns:p14="http://schemas.microsoft.com/office/powerpoint/2010/main" val="2386911800"/>
              </p:ext>
            </p:extLst>
          </p:nvPr>
        </p:nvGraphicFramePr>
        <p:xfrm>
          <a:off x="302301" y="1109320"/>
          <a:ext cx="11587397" cy="5709789"/>
        </p:xfrm>
        <a:graphic>
          <a:graphicData uri="http://schemas.openxmlformats.org/drawingml/2006/table">
            <a:tbl>
              <a:tblPr firstRow="1" bandRow="1">
                <a:tableStyleId>{5C22544A-7EE6-4342-B048-85BDC9FD1C3A}</a:tableStyleId>
              </a:tblPr>
              <a:tblGrid>
                <a:gridCol w="4521580">
                  <a:extLst>
                    <a:ext uri="{9D8B030D-6E8A-4147-A177-3AD203B41FA5}">
                      <a16:colId xmlns:a16="http://schemas.microsoft.com/office/drawing/2014/main" val="1643026118"/>
                    </a:ext>
                  </a:extLst>
                </a:gridCol>
                <a:gridCol w="3214416">
                  <a:extLst>
                    <a:ext uri="{9D8B030D-6E8A-4147-A177-3AD203B41FA5}">
                      <a16:colId xmlns:a16="http://schemas.microsoft.com/office/drawing/2014/main" val="2893469364"/>
                    </a:ext>
                  </a:extLst>
                </a:gridCol>
                <a:gridCol w="3851401">
                  <a:extLst>
                    <a:ext uri="{9D8B030D-6E8A-4147-A177-3AD203B41FA5}">
                      <a16:colId xmlns:a16="http://schemas.microsoft.com/office/drawing/2014/main" val="229419655"/>
                    </a:ext>
                  </a:extLst>
                </a:gridCol>
              </a:tblGrid>
              <a:tr h="441116">
                <a:tc>
                  <a:txBody>
                    <a:bodyPr/>
                    <a:lstStyle/>
                    <a:p>
                      <a:pPr algn="ctr"/>
                      <a:r>
                        <a:rPr lang="en-GB" sz="1300">
                          <a:solidFill>
                            <a:schemeClr val="tx1"/>
                          </a:solidFill>
                        </a:rPr>
                        <a:t>Year 1</a:t>
                      </a:r>
                    </a:p>
                    <a:p>
                      <a:pPr algn="ctr"/>
                      <a:r>
                        <a:rPr lang="en-GB" sz="130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3</a:t>
                      </a:r>
                    </a:p>
                    <a:p>
                      <a:pPr algn="ctr"/>
                      <a:r>
                        <a:rPr lang="en-GB" sz="1300">
                          <a:solidFill>
                            <a:schemeClr val="tx1"/>
                          </a:solidFill>
                        </a:rPr>
                        <a:t>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66334">
                <a:tc gridSpan="3">
                  <a:txBody>
                    <a:bodyPr/>
                    <a:lstStyle/>
                    <a:p>
                      <a:pPr algn="ctr"/>
                      <a:r>
                        <a:rPr lang="en-GB" sz="1400">
                          <a:solidFill>
                            <a:schemeClr val="tx1"/>
                          </a:solidFill>
                        </a:rPr>
                        <a:t>Content - 6 – 8 weeks on carousel</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2187173">
                <a:tc>
                  <a:txBody>
                    <a:bodyPr/>
                    <a:lstStyle/>
                    <a:p>
                      <a:pPr lvl="0">
                        <a:buNone/>
                      </a:pPr>
                      <a:r>
                        <a:rPr lang="en-GB" sz="1200" dirty="0">
                          <a:solidFill>
                            <a:schemeClr val="tx1"/>
                          </a:solidFill>
                        </a:rPr>
                        <a:t>Access – </a:t>
                      </a:r>
                      <a:r>
                        <a:rPr lang="en-GB" sz="1200" b="1" dirty="0">
                          <a:solidFill>
                            <a:schemeClr val="tx1"/>
                          </a:solidFill>
                        </a:rPr>
                        <a:t>Darkwood Manor</a:t>
                      </a:r>
                    </a:p>
                    <a:p>
                      <a:pPr lvl="0">
                        <a:buNone/>
                      </a:pPr>
                      <a:r>
                        <a:rPr lang="en-GB" sz="1200" b="0" i="0" u="none" strike="noStrike" noProof="0" dirty="0">
                          <a:solidFill>
                            <a:srgbClr val="000000"/>
                          </a:solidFill>
                          <a:latin typeface="Calibri"/>
                        </a:rPr>
                        <a:t>Students will explore the theme of mystery and investigation linked to stories about an old house.</a:t>
                      </a:r>
                      <a:endParaRPr lang="en-GB" sz="1200" dirty="0">
                        <a:latin typeface="Calibri"/>
                      </a:endParaRPr>
                    </a:p>
                    <a:p>
                      <a:pPr lvl="0">
                        <a:buNone/>
                      </a:pPr>
                      <a:r>
                        <a:rPr lang="en-GB" sz="1200" b="0" dirty="0">
                          <a:solidFill>
                            <a:schemeClr val="tx1"/>
                          </a:solidFill>
                        </a:rPr>
                        <a:t>Lessons – The Meeting/Ghost Stories/The villagers talk/Lodge for Sale/The Trial</a:t>
                      </a:r>
                      <a:endParaRPr lang="en-GB" sz="1200" b="1" dirty="0">
                        <a:solidFill>
                          <a:schemeClr val="tx1"/>
                        </a:solidFill>
                      </a:endParaRPr>
                    </a:p>
                    <a:p>
                      <a:pPr lvl="0">
                        <a:buNone/>
                      </a:pPr>
                      <a:r>
                        <a:rPr lang="en-GB" sz="1200" b="0" i="0" u="none" strike="noStrike" noProof="0" dirty="0">
                          <a:solidFill>
                            <a:schemeClr val="tx1"/>
                          </a:solidFill>
                          <a:hlinkClick r:id="rId4"/>
                        </a:rPr>
                        <a:t>Darkwood Manor - Scheme and lessons</a:t>
                      </a:r>
                      <a:endParaRPr lang="en-GB" sz="1800" dirty="0"/>
                    </a:p>
                    <a:p>
                      <a:pPr lvl="0">
                        <a:buNone/>
                      </a:pPr>
                      <a:endParaRPr lang="en-GB" sz="1100" b="0" i="0" u="none" strike="noStrike" noProof="0" dirty="0">
                        <a:solidFill>
                          <a:srgbClr val="000000"/>
                        </a:solidFill>
                        <a:latin typeface="Aria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lvl="0">
                        <a:buNone/>
                      </a:pPr>
                      <a:r>
                        <a:rPr lang="en-GB" sz="1200" dirty="0">
                          <a:solidFill>
                            <a:schemeClr val="tx1"/>
                          </a:solidFill>
                        </a:rPr>
                        <a:t>Access – </a:t>
                      </a:r>
                      <a:r>
                        <a:rPr lang="en-GB" sz="1200" b="1" dirty="0">
                          <a:solidFill>
                            <a:schemeClr val="tx1"/>
                          </a:solidFill>
                        </a:rPr>
                        <a:t>Murder Mystery</a:t>
                      </a:r>
                    </a:p>
                    <a:p>
                      <a:pPr lvl="0">
                        <a:buNone/>
                      </a:pPr>
                      <a:r>
                        <a:rPr lang="en-GB" sz="1200" dirty="0">
                          <a:solidFill>
                            <a:schemeClr val="tx1"/>
                          </a:solidFill>
                        </a:rPr>
                        <a:t>Develop team building, roll play and detective skills to solve the mystery.  </a:t>
                      </a:r>
                    </a:p>
                    <a:p>
                      <a:pPr lvl="0">
                        <a:buNone/>
                      </a:pPr>
                      <a:r>
                        <a:rPr lang="en-GB" sz="1200" dirty="0">
                          <a:solidFill>
                            <a:schemeClr val="tx1"/>
                          </a:solidFill>
                        </a:rPr>
                        <a:t>Lessons – The Characters/The Dinner Party/The Murder/The Motives/The Police Investigation/The Courtroom </a:t>
                      </a:r>
                    </a:p>
                    <a:p>
                      <a:pPr lvl="0">
                        <a:buNone/>
                      </a:pPr>
                      <a:r>
                        <a:rPr lang="en-GB" sz="1200" b="0" i="0" u="none" strike="noStrike" noProof="0" dirty="0">
                          <a:solidFill>
                            <a:schemeClr val="tx1"/>
                          </a:solidFill>
                          <a:latin typeface="Calibri"/>
                          <a:hlinkClick r:id="rId5"/>
                        </a:rPr>
                        <a:t>Murder Mystery - Lesson Plans.pdf</a:t>
                      </a:r>
                      <a:endParaRPr lang="en-GB" sz="18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lvl="0">
                        <a:buNone/>
                      </a:pPr>
                      <a:r>
                        <a:rPr lang="en-GB" sz="1200" dirty="0">
                          <a:solidFill>
                            <a:schemeClr val="tx1"/>
                          </a:solidFill>
                        </a:rPr>
                        <a:t>Access –</a:t>
                      </a:r>
                      <a:r>
                        <a:rPr lang="en-GB" sz="1200" b="1" dirty="0">
                          <a:solidFill>
                            <a:schemeClr val="tx1"/>
                          </a:solidFill>
                        </a:rPr>
                        <a:t> Drama in Action</a:t>
                      </a:r>
                    </a:p>
                    <a:p>
                      <a:pPr lvl="0">
                        <a:buNone/>
                      </a:pPr>
                      <a:r>
                        <a:rPr lang="en-GB" sz="1200" b="0" dirty="0">
                          <a:solidFill>
                            <a:schemeClr val="tx1"/>
                          </a:solidFill>
                        </a:rPr>
                        <a:t>Using a range of techniques learn to create your own short plays, build confidence and communicate effectively with peers.</a:t>
                      </a:r>
                    </a:p>
                    <a:p>
                      <a:pPr lvl="0">
                        <a:buNone/>
                      </a:pPr>
                      <a:r>
                        <a:rPr lang="en-GB" sz="1200" b="0" dirty="0">
                          <a:solidFill>
                            <a:schemeClr val="tx1"/>
                          </a:solidFill>
                        </a:rPr>
                        <a:t>Lessons – Why Drama/Improvisation/Role Play/Mime/Co-operation</a:t>
                      </a:r>
                    </a:p>
                    <a:p>
                      <a:pPr lvl="0">
                        <a:buNone/>
                      </a:pPr>
                      <a:r>
                        <a:rPr lang="en-GB" sz="1200" b="0" i="0" u="none" strike="noStrike" noProof="0" dirty="0">
                          <a:solidFill>
                            <a:schemeClr val="tx1"/>
                          </a:solidFill>
                          <a:hlinkClick r:id="rId6"/>
                        </a:rPr>
                        <a:t>Drama - Drama in Action KS3</a:t>
                      </a:r>
                      <a:endParaRPr lang="en-GB" sz="18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703288">
                <a:tc gridSpan="3">
                  <a:txBody>
                    <a:bodyPr/>
                    <a:lstStyle/>
                    <a:p>
                      <a:pPr algn="ctr"/>
                      <a:r>
                        <a:rPr lang="en-GB" sz="1400" dirty="0">
                          <a:solidFill>
                            <a:schemeClr val="tx1"/>
                          </a:solidFill>
                        </a:rPr>
                        <a:t>Knowledge and Skills</a:t>
                      </a:r>
                    </a:p>
                    <a:p>
                      <a:pPr lvl="0" algn="ctr">
                        <a:buNone/>
                      </a:pPr>
                      <a:r>
                        <a:rPr lang="en-GB" sz="1000" b="1" dirty="0">
                          <a:solidFill>
                            <a:schemeClr val="tx1"/>
                          </a:solidFill>
                        </a:rPr>
                        <a:t>Knowledge</a:t>
                      </a:r>
                      <a:r>
                        <a:rPr lang="en-GB" sz="1000" dirty="0">
                          <a:solidFill>
                            <a:schemeClr val="tx1"/>
                          </a:solidFill>
                        </a:rPr>
                        <a:t>  - Students will be taught the meaning and use of a range of Drama key terms to support the learning process and  performance skills.  </a:t>
                      </a:r>
                      <a:endParaRPr lang="en-GB" sz="1600" dirty="0">
                        <a:solidFill>
                          <a:schemeClr val="tx1"/>
                        </a:solidFill>
                      </a:endParaRPr>
                    </a:p>
                    <a:p>
                      <a:pPr marL="0" lvl="0" indent="0" algn="ctr">
                        <a:buNone/>
                      </a:pPr>
                      <a:r>
                        <a:rPr lang="en-GB" sz="1000" dirty="0">
                          <a:solidFill>
                            <a:schemeClr val="tx1"/>
                          </a:solidFill>
                        </a:rPr>
                        <a:t>Hot seating, Characterisation, Roles, Audience, Freeze-Frame, Script, Role on the wall, Performance space, Props, Rehearsal, Performance, Role Play, Thought Tracking, Teacher in Role, Tableau, Frozen Picture, Mime, Improvisation, Narration, Flash back/forward</a:t>
                      </a:r>
                      <a:endParaRPr lang="en-GB" sz="16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955891">
                <a:tc>
                  <a:txBody>
                    <a:bodyPr/>
                    <a:lstStyle/>
                    <a:p>
                      <a:r>
                        <a:rPr lang="en-GB" sz="1000" b="1" dirty="0">
                          <a:solidFill>
                            <a:schemeClr val="tx1"/>
                          </a:solidFill>
                        </a:rPr>
                        <a:t>Evolving Skills</a:t>
                      </a:r>
                      <a:endParaRPr lang="en-US" sz="1000" dirty="0"/>
                    </a:p>
                    <a:p>
                      <a:pPr lvl="0">
                        <a:buNone/>
                      </a:pPr>
                      <a:r>
                        <a:rPr lang="en-GB" sz="1000" b="0" dirty="0">
                          <a:solidFill>
                            <a:schemeClr val="tx1"/>
                          </a:solidFill>
                        </a:rPr>
                        <a:t>Awareness of facial expressions linked to emotions</a:t>
                      </a:r>
                    </a:p>
                    <a:p>
                      <a:pPr lvl="0">
                        <a:buNone/>
                      </a:pPr>
                      <a:r>
                        <a:rPr lang="en-GB" sz="1000" b="0" dirty="0">
                          <a:solidFill>
                            <a:schemeClr val="tx1"/>
                          </a:solidFill>
                        </a:rPr>
                        <a:t>Awareness of body language expressing some emotions</a:t>
                      </a:r>
                    </a:p>
                    <a:p>
                      <a:pPr lvl="0">
                        <a:buNone/>
                      </a:pPr>
                      <a:r>
                        <a:rPr lang="en-GB" sz="1000" b="0" dirty="0">
                          <a:solidFill>
                            <a:schemeClr val="tx1"/>
                          </a:solidFill>
                        </a:rPr>
                        <a:t>Awareness of some gestures linked to meaning</a:t>
                      </a:r>
                    </a:p>
                    <a:p>
                      <a:pPr lvl="0">
                        <a:buNone/>
                      </a:pPr>
                      <a:r>
                        <a:rPr lang="en-GB" sz="1000" b="0" dirty="0">
                          <a:solidFill>
                            <a:schemeClr val="tx1"/>
                          </a:solidFill>
                        </a:rPr>
                        <a:t>Take part in a range of imaginative activities via situations and stories</a:t>
                      </a:r>
                    </a:p>
                    <a:p>
                      <a:pPr lvl="0">
                        <a:buNone/>
                      </a:pPr>
                      <a:r>
                        <a:rPr lang="en-GB" sz="1000" b="0" dirty="0">
                          <a:solidFill>
                            <a:schemeClr val="tx1"/>
                          </a:solidFill>
                        </a:rPr>
                        <a:t>Pretend to be a character, using their voice and body</a:t>
                      </a:r>
                    </a:p>
                    <a:p>
                      <a:pPr lvl="0">
                        <a:buNone/>
                      </a:pPr>
                      <a:r>
                        <a:rPr lang="en-GB" sz="1000" b="0" dirty="0">
                          <a:solidFill>
                            <a:schemeClr val="tx1"/>
                          </a:solidFill>
                        </a:rPr>
                        <a:t>Select some props and costume to link to their story telling</a:t>
                      </a:r>
                    </a:p>
                    <a:p>
                      <a:pPr lvl="0">
                        <a:buNone/>
                      </a:pPr>
                      <a:r>
                        <a:rPr lang="en-GB" sz="1000" b="0" dirty="0">
                          <a:solidFill>
                            <a:schemeClr val="tx1"/>
                          </a:solidFill>
                        </a:rPr>
                        <a:t>Explain in simple terms why they likes a performance they saw</a:t>
                      </a:r>
                    </a:p>
                    <a:p>
                      <a:pPr lvl="0">
                        <a:buNone/>
                      </a:pPr>
                      <a:endParaRPr lang="en-GB" sz="1100" b="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1000" b="1">
                          <a:solidFill>
                            <a:schemeClr val="tx1"/>
                          </a:solidFill>
                        </a:rPr>
                        <a:t>Achieved Skills</a:t>
                      </a:r>
                    </a:p>
                    <a:p>
                      <a:pPr lvl="0">
                        <a:buNone/>
                      </a:pPr>
                      <a:r>
                        <a:rPr lang="en-GB" sz="1000" b="0" i="0" u="none" strike="noStrike" noProof="0">
                          <a:solidFill>
                            <a:schemeClr val="tx1"/>
                          </a:solidFill>
                          <a:latin typeface="Calibri"/>
                        </a:rPr>
                        <a:t>Apply use of Facial expressions </a:t>
                      </a:r>
                      <a:endParaRPr lang="en-GB" sz="1000"/>
                    </a:p>
                    <a:p>
                      <a:pPr lvl="0">
                        <a:buNone/>
                      </a:pPr>
                      <a:r>
                        <a:rPr lang="en-GB" sz="1000" b="0" i="0" u="none" strike="noStrike" noProof="0">
                          <a:solidFill>
                            <a:schemeClr val="tx1"/>
                          </a:solidFill>
                          <a:latin typeface="Calibri"/>
                        </a:rPr>
                        <a:t>Apply use of Body language </a:t>
                      </a:r>
                      <a:endParaRPr lang="en-GB" sz="1000"/>
                    </a:p>
                    <a:p>
                      <a:pPr lvl="0">
                        <a:buNone/>
                      </a:pPr>
                      <a:r>
                        <a:rPr lang="en-GB" sz="1000" b="0" i="0" u="none" strike="noStrike" noProof="0">
                          <a:solidFill>
                            <a:schemeClr val="tx1"/>
                          </a:solidFill>
                          <a:latin typeface="Calibri"/>
                        </a:rPr>
                        <a:t>Apply use of gesture in performance</a:t>
                      </a:r>
                      <a:endParaRPr lang="en-GB" sz="1000"/>
                    </a:p>
                    <a:p>
                      <a:pPr lvl="0">
                        <a:buNone/>
                      </a:pPr>
                      <a:r>
                        <a:rPr lang="en-GB" sz="1000" b="0" i="0" u="none" strike="noStrike" noProof="0">
                          <a:solidFill>
                            <a:schemeClr val="tx1"/>
                          </a:solidFill>
                          <a:latin typeface="Calibri"/>
                        </a:rPr>
                        <a:t>Vocal projection within the performance </a:t>
                      </a:r>
                      <a:endParaRPr lang="en-GB" sz="1000"/>
                    </a:p>
                    <a:p>
                      <a:pPr lvl="0">
                        <a:buNone/>
                      </a:pPr>
                      <a:r>
                        <a:rPr lang="en-GB" sz="1000" b="0" i="0" u="none" strike="noStrike" noProof="0">
                          <a:solidFill>
                            <a:schemeClr val="tx1"/>
                          </a:solidFill>
                          <a:latin typeface="Calibri"/>
                        </a:rPr>
                        <a:t>Vocal expression within performance</a:t>
                      </a:r>
                      <a:endParaRPr lang="en-GB" sz="1000"/>
                    </a:p>
                    <a:p>
                      <a:pPr lvl="0">
                        <a:buNone/>
                      </a:pPr>
                      <a:r>
                        <a:rPr lang="en-GB" sz="1000" b="0" i="0" u="none" strike="noStrike" noProof="0">
                          <a:solidFill>
                            <a:schemeClr val="tx1"/>
                          </a:solidFill>
                          <a:latin typeface="Calibri"/>
                        </a:rPr>
                        <a:t>Characterise within scripted work </a:t>
                      </a:r>
                      <a:endParaRPr lang="en-GB" sz="1000"/>
                    </a:p>
                    <a:p>
                      <a:pPr lvl="0">
                        <a:buNone/>
                      </a:pPr>
                      <a:r>
                        <a:rPr lang="en-GB" sz="1000" b="0" i="0" u="none" strike="noStrike" noProof="0">
                          <a:solidFill>
                            <a:schemeClr val="tx1"/>
                          </a:solidFill>
                          <a:latin typeface="Calibri"/>
                        </a:rPr>
                        <a:t>Consider use of space within performance Consider use of Costume/props  </a:t>
                      </a:r>
                    </a:p>
                    <a:p>
                      <a:pPr lvl="0">
                        <a:buNone/>
                      </a:pPr>
                      <a:r>
                        <a:rPr lang="en-GB" sz="1000" b="0" i="0" u="none" strike="noStrike" noProof="0">
                          <a:solidFill>
                            <a:schemeClr val="tx1"/>
                          </a:solidFill>
                          <a:latin typeface="Calibri"/>
                        </a:rPr>
                        <a:t>Basic Line learning </a:t>
                      </a:r>
                      <a:endParaRPr lang="en-GB" sz="1000"/>
                    </a:p>
                    <a:p>
                      <a:pPr lvl="0">
                        <a:buNone/>
                      </a:pPr>
                      <a:r>
                        <a:rPr lang="en-GB" sz="1000" b="0" i="0" u="none" strike="noStrike" noProof="0">
                          <a:solidFill>
                            <a:schemeClr val="tx1"/>
                          </a:solidFill>
                          <a:latin typeface="Calibri"/>
                        </a:rPr>
                        <a:t>Communicate within group work </a:t>
                      </a:r>
                      <a:endParaRPr lang="en-GB" sz="1000"/>
                    </a:p>
                    <a:p>
                      <a:pPr lvl="0">
                        <a:buNone/>
                      </a:pPr>
                      <a:r>
                        <a:rPr lang="en-GB" sz="1000" b="0" i="0" u="none" strike="noStrike" noProof="0">
                          <a:solidFill>
                            <a:schemeClr val="tx1"/>
                          </a:solidFill>
                          <a:latin typeface="Calibri"/>
                        </a:rPr>
                        <a:t>Ability to evaluate own work and the work of others</a:t>
                      </a:r>
                      <a:endParaRPr lang="en-GB" sz="100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1000" b="1" dirty="0">
                          <a:solidFill>
                            <a:schemeClr val="tx1"/>
                          </a:solidFill>
                        </a:rPr>
                        <a:t>Mastered Skills</a:t>
                      </a:r>
                    </a:p>
                    <a:p>
                      <a:pPr lvl="0">
                        <a:buNone/>
                      </a:pPr>
                      <a:r>
                        <a:rPr lang="en-GB" sz="1000" b="0" i="0" u="none" strike="noStrike" noProof="0" dirty="0">
                          <a:solidFill>
                            <a:schemeClr val="tx1"/>
                          </a:solidFill>
                          <a:latin typeface="Calibri"/>
                        </a:rPr>
                        <a:t>Clear use of Facial expressions to communicate stock characters </a:t>
                      </a:r>
                    </a:p>
                    <a:p>
                      <a:pPr lvl="0">
                        <a:buNone/>
                      </a:pPr>
                      <a:r>
                        <a:rPr lang="en-GB" sz="1000" b="0" i="0" u="none" strike="noStrike" noProof="0" dirty="0">
                          <a:solidFill>
                            <a:schemeClr val="tx1"/>
                          </a:solidFill>
                          <a:latin typeface="Calibri"/>
                        </a:rPr>
                        <a:t>Clear use of Body language to communicate stock characters </a:t>
                      </a:r>
                      <a:endParaRPr lang="en-GB" sz="1000" dirty="0"/>
                    </a:p>
                    <a:p>
                      <a:pPr lvl="0">
                        <a:buNone/>
                      </a:pPr>
                      <a:r>
                        <a:rPr lang="en-GB" sz="1000" b="0" i="0" u="none" strike="noStrike" noProof="0" dirty="0">
                          <a:solidFill>
                            <a:schemeClr val="tx1"/>
                          </a:solidFill>
                          <a:latin typeface="Calibri"/>
                        </a:rPr>
                        <a:t>Clear use of Gesture to support characterisation Vocal Projection </a:t>
                      </a:r>
                    </a:p>
                    <a:p>
                      <a:pPr lvl="0">
                        <a:buNone/>
                      </a:pPr>
                      <a:r>
                        <a:rPr lang="en-GB" sz="1000" b="0" i="0" u="none" strike="noStrike" noProof="0" dirty="0">
                          <a:solidFill>
                            <a:schemeClr val="tx1"/>
                          </a:solidFill>
                          <a:latin typeface="Calibri"/>
                        </a:rPr>
                        <a:t>Vocal expression with emotion </a:t>
                      </a:r>
                      <a:endParaRPr lang="en-GB" sz="1000" dirty="0"/>
                    </a:p>
                    <a:p>
                      <a:pPr lvl="0">
                        <a:buNone/>
                      </a:pPr>
                      <a:r>
                        <a:rPr lang="en-GB" sz="1000" b="0" i="0" u="none" strike="noStrike" noProof="0" dirty="0">
                          <a:solidFill>
                            <a:schemeClr val="tx1"/>
                          </a:solidFill>
                          <a:latin typeface="Calibri"/>
                        </a:rPr>
                        <a:t>Characterisation – of stock characters</a:t>
                      </a:r>
                      <a:endParaRPr lang="en-GB" sz="1000" dirty="0"/>
                    </a:p>
                    <a:p>
                      <a:pPr lvl="0">
                        <a:buNone/>
                      </a:pPr>
                      <a:r>
                        <a:rPr lang="en-GB" sz="1000" b="0" i="0" u="none" strike="noStrike" noProof="0" dirty="0">
                          <a:solidFill>
                            <a:schemeClr val="tx1"/>
                          </a:solidFill>
                          <a:latin typeface="Calibri"/>
                        </a:rPr>
                        <a:t>Use of Space including levels </a:t>
                      </a:r>
                      <a:endParaRPr lang="en-GB" sz="1000" dirty="0"/>
                    </a:p>
                    <a:p>
                      <a:pPr lvl="0">
                        <a:buNone/>
                      </a:pPr>
                      <a:r>
                        <a:rPr lang="en-GB" sz="1000" b="0" i="0" u="none" strike="noStrike" noProof="0" dirty="0">
                          <a:solidFill>
                            <a:schemeClr val="tx1"/>
                          </a:solidFill>
                          <a:latin typeface="Calibri"/>
                        </a:rPr>
                        <a:t>Use of Costume/props to add meaning </a:t>
                      </a:r>
                      <a:endParaRPr lang="en-GB" sz="1000" dirty="0"/>
                    </a:p>
                    <a:p>
                      <a:pPr lvl="0">
                        <a:buNone/>
                      </a:pPr>
                      <a:r>
                        <a:rPr lang="en-GB" sz="1000" b="0" i="0" u="none" strike="noStrike" noProof="0" dirty="0">
                          <a:solidFill>
                            <a:schemeClr val="tx1"/>
                          </a:solidFill>
                          <a:latin typeface="Calibri"/>
                        </a:rPr>
                        <a:t>Effective Communication within group work Line learning a substantial amount </a:t>
                      </a:r>
                      <a:endParaRPr lang="en-GB" sz="1000" dirty="0"/>
                    </a:p>
                    <a:p>
                      <a:pPr lvl="0">
                        <a:buNone/>
                      </a:pPr>
                      <a:r>
                        <a:rPr lang="en-GB" sz="1000" b="0" i="0" u="none" strike="noStrike" noProof="0" dirty="0">
                          <a:solidFill>
                            <a:schemeClr val="tx1"/>
                          </a:solidFill>
                          <a:latin typeface="Calibri"/>
                        </a:rPr>
                        <a:t>Ability to devise from a stimulus </a:t>
                      </a:r>
                      <a:endParaRPr lang="en-GB" sz="1000" dirty="0"/>
                    </a:p>
                    <a:p>
                      <a:pPr lvl="0">
                        <a:buNone/>
                      </a:pPr>
                      <a:r>
                        <a:rPr lang="en-GB" sz="1000" b="0" i="0" u="none" strike="noStrike" noProof="0" dirty="0">
                          <a:solidFill>
                            <a:schemeClr val="tx1"/>
                          </a:solidFill>
                          <a:latin typeface="Calibri"/>
                        </a:rPr>
                        <a:t>To offer Constructive criticism in order to develop work </a:t>
                      </a:r>
                      <a:endParaRPr lang="en-GB" sz="1000" dirty="0"/>
                    </a:p>
                    <a:p>
                      <a:pPr lvl="0">
                        <a:buNone/>
                      </a:pPr>
                      <a:r>
                        <a:rPr lang="en-GB" sz="1000" b="0" i="0" u="none" strike="noStrike" noProof="0" dirty="0">
                          <a:solidFill>
                            <a:schemeClr val="tx1"/>
                          </a:solidFill>
                          <a:latin typeface="Calibri"/>
                        </a:rPr>
                        <a:t>Apply dramatic conventions in order to enhance performance work</a:t>
                      </a:r>
                      <a:endParaRPr lang="en-GB" sz="10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215696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AC2F-E773-D0AD-F1AB-44351DFD4F01}"/>
              </a:ext>
            </a:extLst>
          </p:cNvPr>
          <p:cNvSpPr>
            <a:spLocks noGrp="1"/>
          </p:cNvSpPr>
          <p:nvPr>
            <p:ph type="title"/>
          </p:nvPr>
        </p:nvSpPr>
        <p:spPr/>
        <p:txBody>
          <a:bodyPr/>
          <a:lstStyle/>
          <a:p>
            <a:r>
              <a:rPr lang="en-GB" dirty="0">
                <a:solidFill>
                  <a:srgbClr val="00B050"/>
                </a:solidFill>
              </a:rPr>
              <a:t>KS3 Drama Assessment</a:t>
            </a:r>
          </a:p>
        </p:txBody>
      </p:sp>
      <p:sp>
        <p:nvSpPr>
          <p:cNvPr id="3" name="Content Placeholder 2">
            <a:extLst>
              <a:ext uri="{FF2B5EF4-FFF2-40B4-BE49-F238E27FC236}">
                <a16:creationId xmlns:a16="http://schemas.microsoft.com/office/drawing/2014/main" id="{84A1B1FB-4B7A-ED84-D11B-E9B1BD75A34F}"/>
              </a:ext>
            </a:extLst>
          </p:cNvPr>
          <p:cNvSpPr>
            <a:spLocks noGrp="1"/>
          </p:cNvSpPr>
          <p:nvPr>
            <p:ph idx="1"/>
          </p:nvPr>
        </p:nvSpPr>
        <p:spPr>
          <a:xfrm>
            <a:off x="838200" y="1253331"/>
            <a:ext cx="10515600" cy="4351338"/>
          </a:xfrm>
        </p:spPr>
        <p:txBody>
          <a:bodyPr>
            <a:normAutofit fontScale="55000" lnSpcReduction="20000"/>
          </a:bodyPr>
          <a:lstStyle/>
          <a:p>
            <a:pPr>
              <a:lnSpc>
                <a:spcPct val="160000"/>
              </a:lnSpc>
            </a:pPr>
            <a:r>
              <a:rPr lang="en-GB" dirty="0">
                <a:solidFill>
                  <a:srgbClr val="00B050"/>
                </a:solidFill>
              </a:rPr>
              <a:t>Details of summative assessments currently used: Pupils are assessed against the drama criteria when they complete each unit.</a:t>
            </a:r>
            <a:endParaRPr lang="en-GB" dirty="0">
              <a:solidFill>
                <a:srgbClr val="00B050"/>
              </a:solidFill>
              <a:highlight>
                <a:srgbClr val="FFFF00"/>
              </a:highlight>
            </a:endParaRPr>
          </a:p>
          <a:p>
            <a:pPr>
              <a:lnSpc>
                <a:spcPct val="160000"/>
              </a:lnSpc>
            </a:pPr>
            <a:r>
              <a:rPr lang="en-GB" dirty="0">
                <a:solidFill>
                  <a:srgbClr val="00B050"/>
                </a:solidFill>
              </a:rPr>
              <a:t>Frequency of assessments – formative assessments during lessons, as and when students have completed a task. Summative assessment grid at the start of year 7 as a baseline and the end of the unit on the carousel in yrs 7, 8 and 9. </a:t>
            </a:r>
          </a:p>
          <a:p>
            <a:pPr>
              <a:lnSpc>
                <a:spcPct val="160000"/>
              </a:lnSpc>
            </a:pPr>
            <a:r>
              <a:rPr lang="en-GB" dirty="0">
                <a:solidFill>
                  <a:srgbClr val="00B050"/>
                </a:solidFill>
              </a:rPr>
              <a:t>Format of assessments – practical and written</a:t>
            </a:r>
          </a:p>
          <a:p>
            <a:pPr>
              <a:lnSpc>
                <a:spcPct val="160000"/>
              </a:lnSpc>
            </a:pPr>
            <a:r>
              <a:rPr lang="en-GB" dirty="0">
                <a:solidFill>
                  <a:srgbClr val="00B050"/>
                </a:solidFill>
              </a:rPr>
              <a:t>How results are currently recorded (highlighted ‘I can’ statements, etc.).  Highlighted assessment criteria, Written teacher/TA observations. </a:t>
            </a:r>
          </a:p>
          <a:p>
            <a:pPr>
              <a:lnSpc>
                <a:spcPct val="160000"/>
              </a:lnSpc>
            </a:pPr>
            <a:r>
              <a:rPr lang="en-GB" dirty="0">
                <a:solidFill>
                  <a:srgbClr val="00B050"/>
                </a:solidFill>
              </a:rPr>
              <a:t>Where evidence of levels can be found- staff records, class work folders/books</a:t>
            </a:r>
          </a:p>
          <a:p>
            <a:pPr>
              <a:lnSpc>
                <a:spcPct val="160000"/>
              </a:lnSpc>
            </a:pPr>
            <a:r>
              <a:rPr lang="en-GB" dirty="0">
                <a:solidFill>
                  <a:srgbClr val="00B050"/>
                </a:solidFill>
              </a:rPr>
              <a:t>Moderation – discussed with TAs in lessons.</a:t>
            </a:r>
          </a:p>
        </p:txBody>
      </p:sp>
    </p:spTree>
    <p:extLst>
      <p:ext uri="{BB962C8B-B14F-4D97-AF65-F5344CB8AC3E}">
        <p14:creationId xmlns:p14="http://schemas.microsoft.com/office/powerpoint/2010/main" val="800016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DBFA1DF-FD8D-9D99-7D4D-B26A84D4CEAC}"/>
              </a:ext>
            </a:extLst>
          </p:cNvPr>
          <p:cNvGraphicFramePr>
            <a:graphicFrameLocks noGrp="1"/>
          </p:cNvGraphicFramePr>
          <p:nvPr>
            <p:extLst>
              <p:ext uri="{D42A27DB-BD31-4B8C-83A1-F6EECF244321}">
                <p14:modId xmlns:p14="http://schemas.microsoft.com/office/powerpoint/2010/main" val="4122226040"/>
              </p:ext>
            </p:extLst>
          </p:nvPr>
        </p:nvGraphicFramePr>
        <p:xfrm>
          <a:off x="241738" y="591673"/>
          <a:ext cx="11708523" cy="5996940"/>
        </p:xfrm>
        <a:graphic>
          <a:graphicData uri="http://schemas.openxmlformats.org/drawingml/2006/table">
            <a:tbl>
              <a:tblPr firstRow="1" bandRow="1">
                <a:tableStyleId>{5C22544A-7EE6-4342-B048-85BDC9FD1C3A}</a:tableStyleId>
              </a:tblPr>
              <a:tblGrid>
                <a:gridCol w="3286430">
                  <a:extLst>
                    <a:ext uri="{9D8B030D-6E8A-4147-A177-3AD203B41FA5}">
                      <a16:colId xmlns:a16="http://schemas.microsoft.com/office/drawing/2014/main" val="2072519554"/>
                    </a:ext>
                  </a:extLst>
                </a:gridCol>
                <a:gridCol w="3286430">
                  <a:extLst>
                    <a:ext uri="{9D8B030D-6E8A-4147-A177-3AD203B41FA5}">
                      <a16:colId xmlns:a16="http://schemas.microsoft.com/office/drawing/2014/main" val="494838664"/>
                    </a:ext>
                  </a:extLst>
                </a:gridCol>
                <a:gridCol w="2336341">
                  <a:extLst>
                    <a:ext uri="{9D8B030D-6E8A-4147-A177-3AD203B41FA5}">
                      <a16:colId xmlns:a16="http://schemas.microsoft.com/office/drawing/2014/main" val="1899014065"/>
                    </a:ext>
                  </a:extLst>
                </a:gridCol>
                <a:gridCol w="2799322">
                  <a:extLst>
                    <a:ext uri="{9D8B030D-6E8A-4147-A177-3AD203B41FA5}">
                      <a16:colId xmlns:a16="http://schemas.microsoft.com/office/drawing/2014/main" val="1285244275"/>
                    </a:ext>
                  </a:extLst>
                </a:gridCol>
              </a:tblGrid>
              <a:tr h="4710086">
                <a:tc>
                  <a:txBody>
                    <a:bodyPr/>
                    <a:lstStyle/>
                    <a:p>
                      <a:pPr fontAlgn="t">
                        <a:lnSpc>
                          <a:spcPts val="1500"/>
                        </a:lnSpc>
                        <a:buNone/>
                      </a:pPr>
                      <a:r>
                        <a:rPr lang="en-GB" sz="1200" b="1" i="0" dirty="0">
                          <a:solidFill>
                            <a:schemeClr val="tx1"/>
                          </a:solidFill>
                          <a:effectLst/>
                          <a:latin typeface="Aptos" panose="020B0004020202020204" pitchFamily="34" charset="0"/>
                        </a:rPr>
                        <a:t>Pre‑Evolving Skills Mosaic</a:t>
                      </a:r>
                      <a:br>
                        <a:rPr lang="en-GB" sz="1400" b="0" i="0" dirty="0">
                          <a:solidFill>
                            <a:schemeClr val="tx1"/>
                          </a:solidFill>
                          <a:effectLst/>
                          <a:latin typeface="Aptos" panose="020B0004020202020204" pitchFamily="34" charset="0"/>
                        </a:rPr>
                      </a:br>
                      <a:r>
                        <a:rPr lang="en-GB" sz="1000" b="0" i="1" dirty="0">
                          <a:solidFill>
                            <a:schemeClr val="tx1"/>
                          </a:solidFill>
                          <a:effectLst/>
                          <a:latin typeface="Aptos" panose="020B0004020202020204" pitchFamily="34" charset="0"/>
                        </a:rPr>
                        <a:t>(Students at this stage are beginning to explore Drama skills but need high levels of modelling, support, and repetition.)</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Responds to simple drama prompts with adult support</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Attempts to copy basic facial expressions when modelled</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Can follow one‑step instructions during drama activities</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Shows emerging awareness of personal space (may need reminders)</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Joins in short imaginative activities with 1:1 support</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Uses simple actions with encouragement (e.g., waving, pointing)</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Uses voice in a limited way (may speak quietly or require prompting)</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Willing to watch performances for short periods</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Can identify if they “liked” or “did not like” something in a performance when given choices</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May engage in role‑play when an adult models or participates with them</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Begins to handle simple props when directed (e.g., holding an item linked to a character)</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Able to participate in group work with high support and structure</a:t>
                      </a:r>
                    </a:p>
                    <a:p>
                      <a:pPr fontAlgn="t">
                        <a:lnSpc>
                          <a:spcPts val="1500"/>
                        </a:lnSpc>
                        <a:buFont typeface="Arial" panose="020B0604020202020204" pitchFamily="34" charset="0"/>
                        <a:buChar char="•"/>
                      </a:pPr>
                      <a:r>
                        <a:rPr lang="en-GB" sz="1200" b="0" i="0" dirty="0">
                          <a:solidFill>
                            <a:schemeClr val="tx1"/>
                          </a:solidFill>
                          <a:effectLst/>
                          <a:latin typeface="Aptos" panose="020B0004020202020204" pitchFamily="34" charset="0"/>
                        </a:rPr>
                        <a:t>Needs repeated modelling to express emotions physically (e.g., “show happy / sad”)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b="1" dirty="0">
                          <a:solidFill>
                            <a:schemeClr val="tx1"/>
                          </a:solidFill>
                          <a:latin typeface="+mn-lt"/>
                        </a:rPr>
                        <a:t>Evolving Skills</a:t>
                      </a:r>
                      <a:endParaRPr lang="en-US" sz="1400" dirty="0">
                        <a:latin typeface="+mn-lt"/>
                      </a:endParaRPr>
                    </a:p>
                    <a:p>
                      <a:pPr marL="285750" lvl="0" indent="-285750">
                        <a:buFont typeface="Arial" panose="020B0604020202020204" pitchFamily="34" charset="0"/>
                        <a:buChar char="•"/>
                      </a:pPr>
                      <a:r>
                        <a:rPr lang="en-GB" sz="1400" b="0" dirty="0">
                          <a:solidFill>
                            <a:schemeClr val="tx1"/>
                          </a:solidFill>
                          <a:latin typeface="+mn-lt"/>
                        </a:rPr>
                        <a:t>Awareness of facial expressions linked to emotions</a:t>
                      </a:r>
                    </a:p>
                    <a:p>
                      <a:pPr marL="285750" lvl="0" indent="-285750">
                        <a:buFont typeface="Arial" panose="020B0604020202020204" pitchFamily="34" charset="0"/>
                        <a:buChar char="•"/>
                      </a:pPr>
                      <a:r>
                        <a:rPr lang="en-GB" sz="1400" b="0" dirty="0">
                          <a:solidFill>
                            <a:schemeClr val="tx1"/>
                          </a:solidFill>
                          <a:latin typeface="+mn-lt"/>
                        </a:rPr>
                        <a:t>Awareness of body language expressing some emotions</a:t>
                      </a:r>
                    </a:p>
                    <a:p>
                      <a:pPr marL="285750" lvl="0" indent="-285750">
                        <a:buFont typeface="Arial" panose="020B0604020202020204" pitchFamily="34" charset="0"/>
                        <a:buChar char="•"/>
                      </a:pPr>
                      <a:r>
                        <a:rPr lang="en-GB" sz="1400" b="0" dirty="0">
                          <a:solidFill>
                            <a:schemeClr val="tx1"/>
                          </a:solidFill>
                          <a:latin typeface="+mn-lt"/>
                        </a:rPr>
                        <a:t>Awareness of some gestures linked to meaning</a:t>
                      </a:r>
                    </a:p>
                    <a:p>
                      <a:pPr marL="285750" lvl="0" indent="-285750">
                        <a:buFont typeface="Arial" panose="020B0604020202020204" pitchFamily="34" charset="0"/>
                        <a:buChar char="•"/>
                      </a:pPr>
                      <a:r>
                        <a:rPr lang="en-GB" sz="1400" b="0" dirty="0">
                          <a:solidFill>
                            <a:schemeClr val="tx1"/>
                          </a:solidFill>
                          <a:latin typeface="+mn-lt"/>
                        </a:rPr>
                        <a:t>Take part in a range of imaginative activities via situations and stories</a:t>
                      </a:r>
                    </a:p>
                    <a:p>
                      <a:pPr marL="285750" lvl="0" indent="-285750">
                        <a:buFont typeface="Arial" panose="020B0604020202020204" pitchFamily="34" charset="0"/>
                        <a:buChar char="•"/>
                      </a:pPr>
                      <a:r>
                        <a:rPr lang="en-GB" sz="1400" b="0" dirty="0">
                          <a:solidFill>
                            <a:schemeClr val="tx1"/>
                          </a:solidFill>
                          <a:latin typeface="+mn-lt"/>
                        </a:rPr>
                        <a:t>Pretend to be a character, using their voice and body</a:t>
                      </a:r>
                    </a:p>
                    <a:p>
                      <a:pPr marL="285750" lvl="0" indent="-285750">
                        <a:buFont typeface="Arial" panose="020B0604020202020204" pitchFamily="34" charset="0"/>
                        <a:buChar char="•"/>
                      </a:pPr>
                      <a:r>
                        <a:rPr lang="en-GB" sz="1400" b="0" dirty="0">
                          <a:solidFill>
                            <a:schemeClr val="tx1"/>
                          </a:solidFill>
                          <a:latin typeface="+mn-lt"/>
                        </a:rPr>
                        <a:t>Select some props and costume to link to their story telling</a:t>
                      </a:r>
                    </a:p>
                    <a:p>
                      <a:pPr marL="285750" lvl="0" indent="-285750">
                        <a:buFont typeface="Arial" panose="020B0604020202020204" pitchFamily="34" charset="0"/>
                        <a:buChar char="•"/>
                      </a:pPr>
                      <a:r>
                        <a:rPr lang="en-GB" sz="1400" b="0" dirty="0">
                          <a:solidFill>
                            <a:schemeClr val="tx1"/>
                          </a:solidFill>
                          <a:latin typeface="+mn-lt"/>
                        </a:rPr>
                        <a:t>Explain in simple terms why they likes a performance they saw</a:t>
                      </a:r>
                    </a:p>
                    <a:p>
                      <a:pPr lvl="0">
                        <a:buNone/>
                      </a:pPr>
                      <a:endParaRPr lang="en-GB" sz="1400" b="0" dirty="0">
                        <a:solidFill>
                          <a:schemeClr val="tx1"/>
                        </a:solidFill>
                        <a:latin typeface="+mn-lt"/>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b="1" dirty="0">
                          <a:solidFill>
                            <a:schemeClr val="tx1"/>
                          </a:solidFill>
                          <a:latin typeface="+mn-lt"/>
                        </a:rPr>
                        <a:t>Achieved Skills</a:t>
                      </a:r>
                    </a:p>
                    <a:p>
                      <a:pPr marL="285750" lvl="0" indent="-285750">
                        <a:buFont typeface="Arial" panose="020B0604020202020204" pitchFamily="34" charset="0"/>
                        <a:buChar char="•"/>
                      </a:pPr>
                      <a:r>
                        <a:rPr lang="en-GB" sz="1400" b="0" i="0" u="none" strike="noStrike" noProof="0" dirty="0">
                          <a:solidFill>
                            <a:schemeClr val="tx1"/>
                          </a:solidFill>
                          <a:latin typeface="+mn-lt"/>
                        </a:rPr>
                        <a:t>Apply use of Facial expressions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Apply use of Body language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Apply use of gesture in performance</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Vocal projection within the performance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Vocal expression within performance</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Characterise within scripted work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Consider use of space within performance Consider use of Costume/props  </a:t>
                      </a:r>
                    </a:p>
                    <a:p>
                      <a:pPr marL="285750" lvl="0" indent="-285750">
                        <a:buFont typeface="Arial" panose="020B0604020202020204" pitchFamily="34" charset="0"/>
                        <a:buChar char="•"/>
                      </a:pPr>
                      <a:r>
                        <a:rPr lang="en-GB" sz="1400" b="0" i="0" u="none" strike="noStrike" noProof="0" dirty="0">
                          <a:solidFill>
                            <a:schemeClr val="tx1"/>
                          </a:solidFill>
                          <a:latin typeface="+mn-lt"/>
                        </a:rPr>
                        <a:t>Basic Line learning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Communicate within group work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Ability to evaluate own work and the work of others</a:t>
                      </a:r>
                      <a:endParaRPr lang="en-GB" sz="1400" dirty="0">
                        <a:latin typeface="+mn-lt"/>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b="1" dirty="0">
                          <a:solidFill>
                            <a:schemeClr val="tx1"/>
                          </a:solidFill>
                          <a:latin typeface="+mn-lt"/>
                        </a:rPr>
                        <a:t>Mastered Skills</a:t>
                      </a:r>
                    </a:p>
                    <a:p>
                      <a:pPr marL="285750" lvl="0" indent="-285750">
                        <a:buFont typeface="Arial" panose="020B0604020202020204" pitchFamily="34" charset="0"/>
                        <a:buChar char="•"/>
                      </a:pPr>
                      <a:r>
                        <a:rPr lang="en-GB" sz="1400" b="0" i="0" u="none" strike="noStrike" noProof="0" dirty="0">
                          <a:solidFill>
                            <a:schemeClr val="tx1"/>
                          </a:solidFill>
                          <a:latin typeface="+mn-lt"/>
                        </a:rPr>
                        <a:t>Clear use of Facial expressions to communicate stock characters </a:t>
                      </a:r>
                    </a:p>
                    <a:p>
                      <a:pPr marL="285750" lvl="0" indent="-285750">
                        <a:buFont typeface="Arial" panose="020B0604020202020204" pitchFamily="34" charset="0"/>
                        <a:buChar char="•"/>
                      </a:pPr>
                      <a:r>
                        <a:rPr lang="en-GB" sz="1400" b="0" i="0" u="none" strike="noStrike" noProof="0" dirty="0">
                          <a:solidFill>
                            <a:schemeClr val="tx1"/>
                          </a:solidFill>
                          <a:latin typeface="+mn-lt"/>
                        </a:rPr>
                        <a:t>Clear use of Body language to communicate stock characters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Clear use of Gesture to support characterisation Vocal Projection </a:t>
                      </a:r>
                    </a:p>
                    <a:p>
                      <a:pPr marL="285750" lvl="0" indent="-285750">
                        <a:buFont typeface="Arial" panose="020B0604020202020204" pitchFamily="34" charset="0"/>
                        <a:buChar char="•"/>
                      </a:pPr>
                      <a:r>
                        <a:rPr lang="en-GB" sz="1400" b="0" i="0" u="none" strike="noStrike" noProof="0" dirty="0">
                          <a:solidFill>
                            <a:schemeClr val="tx1"/>
                          </a:solidFill>
                          <a:latin typeface="+mn-lt"/>
                        </a:rPr>
                        <a:t>Vocal expression with emotion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Characterisation – of stock characters</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Use of Space including levels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Use of Costume/props to add meaning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Effective Communication within group work Line learning a substantial amount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Ability to devise from a stimulus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To offer Constructive criticism to develop work </a:t>
                      </a:r>
                      <a:endParaRPr lang="en-GB" sz="1400" dirty="0">
                        <a:latin typeface="+mn-lt"/>
                      </a:endParaRPr>
                    </a:p>
                    <a:p>
                      <a:pPr marL="285750" lvl="0" indent="-285750">
                        <a:buFont typeface="Arial" panose="020B0604020202020204" pitchFamily="34" charset="0"/>
                        <a:buChar char="•"/>
                      </a:pPr>
                      <a:r>
                        <a:rPr lang="en-GB" sz="1400" b="0" i="0" u="none" strike="noStrike" noProof="0" dirty="0">
                          <a:solidFill>
                            <a:schemeClr val="tx1"/>
                          </a:solidFill>
                          <a:latin typeface="+mn-lt"/>
                        </a:rPr>
                        <a:t>Apply dramatic conventions to enhance performance work</a:t>
                      </a:r>
                      <a:endParaRPr lang="en-GB" sz="1400" dirty="0">
                        <a:latin typeface="+mn-lt"/>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1530782"/>
                  </a:ext>
                </a:extLst>
              </a:tr>
            </a:tbl>
          </a:graphicData>
        </a:graphic>
      </p:graphicFrame>
      <p:sp>
        <p:nvSpPr>
          <p:cNvPr id="5" name="TextBox 4">
            <a:extLst>
              <a:ext uri="{FF2B5EF4-FFF2-40B4-BE49-F238E27FC236}">
                <a16:creationId xmlns:a16="http://schemas.microsoft.com/office/drawing/2014/main" id="{6302A772-F087-F2F3-02E1-C5FA6D26A545}"/>
              </a:ext>
            </a:extLst>
          </p:cNvPr>
          <p:cNvSpPr txBox="1"/>
          <p:nvPr/>
        </p:nvSpPr>
        <p:spPr>
          <a:xfrm>
            <a:off x="241738" y="112070"/>
            <a:ext cx="11332564" cy="369332"/>
          </a:xfrm>
          <a:prstGeom prst="rect">
            <a:avLst/>
          </a:prstGeom>
          <a:noFill/>
        </p:spPr>
        <p:txBody>
          <a:bodyPr wrap="square" rtlCol="0">
            <a:spAutoFit/>
          </a:bodyPr>
          <a:lstStyle/>
          <a:p>
            <a:r>
              <a:rPr lang="en-GB" b="1" dirty="0"/>
              <a:t>KS3 Nexus and Mosaic Drama Assessment Criteria</a:t>
            </a:r>
          </a:p>
        </p:txBody>
      </p:sp>
    </p:spTree>
    <p:extLst>
      <p:ext uri="{BB962C8B-B14F-4D97-AF65-F5344CB8AC3E}">
        <p14:creationId xmlns:p14="http://schemas.microsoft.com/office/powerpoint/2010/main" val="31686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2334126" y="252191"/>
            <a:ext cx="8299728" cy="659558"/>
          </a:xfrm>
          <a:prstGeom prst="rect">
            <a:avLst/>
          </a:prstGeom>
        </p:spPr>
        <p:txBody>
          <a:bodyPr vert="horz" lIns="65314" tIns="32657" rIns="65314" bIns="32657" rtlCol="0" anchor="t">
            <a:normAutofit fontScale="92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pPr defTabSz="914418"/>
            <a:r>
              <a:rPr lang="en-GB" sz="1800" b="1" spc="214" dirty="0">
                <a:solidFill>
                  <a:srgbClr val="4D4D4D"/>
                </a:solidFill>
                <a:latin typeface="Calibri" panose="020F0502020204030204"/>
              </a:rPr>
              <a:t>Expressive Arts SEQUENCE OF LEARNING KS4 Nexus </a:t>
            </a:r>
            <a:r>
              <a:rPr lang="en-GB" sz="1800" b="1" spc="214" dirty="0">
                <a:solidFill>
                  <a:srgbClr val="4D4D4D"/>
                </a:solidFill>
                <a:highlight>
                  <a:srgbClr val="FFFF00"/>
                </a:highlight>
                <a:latin typeface="Calibri" panose="020F0502020204030204"/>
              </a:rPr>
              <a:t>E2/E3 </a:t>
            </a:r>
          </a:p>
          <a:p>
            <a:pPr defTabSz="914418"/>
            <a:r>
              <a:rPr lang="en-GB" sz="1800" b="1" spc="214" dirty="0">
                <a:solidFill>
                  <a:srgbClr val="4D4D4D"/>
                </a:solidFill>
                <a:latin typeface="Calibri" panose="020F0502020204030204"/>
              </a:rPr>
              <a:t>Year 1, 2 </a:t>
            </a:r>
            <a:r>
              <a:rPr lang="en-GB" sz="1800" b="1" u="sng" spc="214" dirty="0">
                <a:solidFill>
                  <a:srgbClr val="4D4D4D"/>
                </a:solidFill>
                <a:latin typeface="Calibri" panose="020F0502020204030204"/>
              </a:rPr>
              <a:t>Drama</a:t>
            </a:r>
            <a:endParaRPr lang="en-GB" sz="1800" b="1" u="sng" spc="214" dirty="0">
              <a:solidFill>
                <a:srgbClr val="4D4D4D"/>
              </a:solidFill>
              <a:latin typeface="Calibri" panose="020F0502020204030204"/>
              <a:ea typeface="Calibri"/>
              <a:cs typeface="Calibri"/>
            </a:endParaRPr>
          </a:p>
          <a:p>
            <a:pPr defTabSz="914418"/>
            <a:r>
              <a:rPr lang="en-GB" sz="1800" b="1" spc="214" dirty="0">
                <a:solidFill>
                  <a:srgbClr val="4D4D4D"/>
                </a:solidFill>
                <a:latin typeface="Calibri" panose="020F0502020204030204"/>
              </a:rPr>
              <a:t>2024-2026 </a:t>
            </a:r>
            <a:endParaRPr lang="en-GB" sz="2000" b="1" spc="214" dirty="0">
              <a:solidFill>
                <a:srgbClr val="4D4D4D"/>
              </a:solidFill>
              <a:latin typeface="Calibri" panose="020F0502020204030204"/>
            </a:endParaRP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339170" y="185121"/>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3541" y="185120"/>
            <a:ext cx="1358964" cy="592489"/>
          </a:xfrm>
          <a:prstGeom prst="rect">
            <a:avLst/>
          </a:prstGeom>
        </p:spPr>
      </p:pic>
      <p:graphicFrame>
        <p:nvGraphicFramePr>
          <p:cNvPr id="2" name="Table 1">
            <a:extLst>
              <a:ext uri="{FF2B5EF4-FFF2-40B4-BE49-F238E27FC236}">
                <a16:creationId xmlns:a16="http://schemas.microsoft.com/office/drawing/2014/main" id="{D285E632-BF99-B770-451B-4F32CC3EDFDB}"/>
              </a:ext>
            </a:extLst>
          </p:cNvPr>
          <p:cNvGraphicFramePr>
            <a:graphicFrameLocks noGrp="1"/>
          </p:cNvGraphicFramePr>
          <p:nvPr>
            <p:extLst>
              <p:ext uri="{D42A27DB-BD31-4B8C-83A1-F6EECF244321}">
                <p14:modId xmlns:p14="http://schemas.microsoft.com/office/powerpoint/2010/main" val="390842485"/>
              </p:ext>
            </p:extLst>
          </p:nvPr>
        </p:nvGraphicFramePr>
        <p:xfrm>
          <a:off x="339170" y="978819"/>
          <a:ext cx="11379588" cy="5103339"/>
        </p:xfrm>
        <a:graphic>
          <a:graphicData uri="http://schemas.openxmlformats.org/drawingml/2006/table">
            <a:tbl>
              <a:tblPr firstRow="1" bandRow="1">
                <a:tableStyleId>{5C22544A-7EE6-4342-B048-85BDC9FD1C3A}</a:tableStyleId>
              </a:tblPr>
              <a:tblGrid>
                <a:gridCol w="5689794">
                  <a:extLst>
                    <a:ext uri="{9D8B030D-6E8A-4147-A177-3AD203B41FA5}">
                      <a16:colId xmlns:a16="http://schemas.microsoft.com/office/drawing/2014/main" val="1643026118"/>
                    </a:ext>
                  </a:extLst>
                </a:gridCol>
                <a:gridCol w="5689794">
                  <a:extLst>
                    <a:ext uri="{9D8B030D-6E8A-4147-A177-3AD203B41FA5}">
                      <a16:colId xmlns:a16="http://schemas.microsoft.com/office/drawing/2014/main" val="2893469364"/>
                    </a:ext>
                  </a:extLst>
                </a:gridCol>
              </a:tblGrid>
              <a:tr h="467958">
                <a:tc>
                  <a:txBody>
                    <a:bodyPr/>
                    <a:lstStyle/>
                    <a:p>
                      <a:pPr algn="ctr"/>
                      <a:r>
                        <a:rPr lang="en-GB" sz="1300" dirty="0">
                          <a:solidFill>
                            <a:schemeClr val="tx1"/>
                          </a:solidFill>
                        </a:rPr>
                        <a:t>Year 1</a:t>
                      </a:r>
                    </a:p>
                    <a:p>
                      <a:pPr algn="ctr"/>
                      <a:r>
                        <a:rPr lang="en-GB" sz="1300" dirty="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52457">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1279565">
                <a:tc>
                  <a:txBody>
                    <a:bodyPr/>
                    <a:lstStyle/>
                    <a:p>
                      <a:pPr lvl="0">
                        <a:buNone/>
                      </a:pPr>
                      <a:r>
                        <a:rPr lang="en-GB" sz="1000" b="1" i="0" u="none" strike="noStrike" noProof="0" dirty="0">
                          <a:solidFill>
                            <a:schemeClr val="tx1"/>
                          </a:solidFill>
                          <a:latin typeface="Calibri"/>
                        </a:rPr>
                        <a:t>This unit aims to help the learner to acquire the skills to use their physical self/body across a range of situations, characters and moods in a dramatic context. </a:t>
                      </a:r>
                    </a:p>
                    <a:p>
                      <a:pPr lvl="0">
                        <a:buNone/>
                      </a:pPr>
                      <a:endParaRPr lang="en-GB" sz="1000" b="1" i="0" u="none" strike="noStrike" noProof="0" dirty="0">
                        <a:solidFill>
                          <a:schemeClr val="tx1"/>
                        </a:solidFill>
                        <a:latin typeface="Calibri"/>
                      </a:endParaRPr>
                    </a:p>
                    <a:p>
                      <a:pPr lvl="0">
                        <a:buNone/>
                      </a:pPr>
                      <a:r>
                        <a:rPr lang="en-GB" sz="1050" b="0" i="0" u="none" strike="noStrike" noProof="0" dirty="0">
                          <a:solidFill>
                            <a:schemeClr val="tx1"/>
                          </a:solidFill>
                        </a:rPr>
                        <a:t>Task 1 Use appropriate movement, including gestures and facial expressions, to indicate mood/emotion in the following situations: • surprise present; • bad exam results; • winning a competition; • break-up with a friend; • bad accident; • teenage moods. </a:t>
                      </a:r>
                    </a:p>
                    <a:p>
                      <a:pPr lvl="0">
                        <a:buNone/>
                      </a:pPr>
                      <a:endParaRPr lang="en-GB" sz="1600" dirty="0"/>
                    </a:p>
                    <a:p>
                      <a:pPr lvl="0">
                        <a:buNone/>
                      </a:pPr>
                      <a:r>
                        <a:rPr lang="en-GB" sz="1050" b="0" i="0" u="none" strike="noStrike" noProof="0" dirty="0">
                          <a:solidFill>
                            <a:schemeClr val="tx1"/>
                          </a:solidFill>
                        </a:rPr>
                        <a:t>Task 2 Use appropriate movement, including gestures and facial expressions, to indicate character/role in the following roles: • doctor; • airline steward; • traffic control; • teacher at the black/white board; • weather person; • royalty. </a:t>
                      </a:r>
                    </a:p>
                    <a:p>
                      <a:pPr lvl="0">
                        <a:buNone/>
                      </a:pPr>
                      <a:endParaRPr lang="en-GB" sz="1600" dirty="0"/>
                    </a:p>
                    <a:p>
                      <a:pPr lvl="0">
                        <a:buNone/>
                      </a:pPr>
                      <a:r>
                        <a:rPr lang="en-GB" sz="1050" b="0" i="0" u="none" strike="noStrike" noProof="0" dirty="0">
                          <a:solidFill>
                            <a:schemeClr val="tx1"/>
                          </a:solidFill>
                        </a:rPr>
                        <a:t>Task 3 Use appropriate mime movements to indicate the following situations: • fairground stalls; • getting dressed; • driving a car; • day to day business, e.g. gardening, cooking, cleaning, decorating; • various hobbies. </a:t>
                      </a:r>
                      <a:endParaRPr lang="en-GB" sz="16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a:lnSpc>
                          <a:spcPct val="100000"/>
                        </a:lnSpc>
                        <a:spcBef>
                          <a:spcPts val="0"/>
                        </a:spcBef>
                        <a:spcAft>
                          <a:spcPts val="0"/>
                        </a:spcAft>
                        <a:buNone/>
                      </a:pPr>
                      <a:r>
                        <a:rPr lang="en-GB" sz="1000" b="1" i="0" u="none" strike="noStrike" noProof="0" dirty="0">
                          <a:solidFill>
                            <a:schemeClr val="tx1"/>
                          </a:solidFill>
                          <a:latin typeface="Calibri"/>
                        </a:rPr>
                        <a:t>This unit aims to help the learner to acquire the skills to use the voice across a range of situations, characters and moods in a dramatic context. </a:t>
                      </a:r>
                    </a:p>
                    <a:p>
                      <a:pPr marL="0" marR="0" lvl="0" indent="0" algn="l">
                        <a:lnSpc>
                          <a:spcPct val="100000"/>
                        </a:lnSpc>
                        <a:spcBef>
                          <a:spcPts val="0"/>
                        </a:spcBef>
                        <a:spcAft>
                          <a:spcPts val="0"/>
                        </a:spcAft>
                        <a:buNone/>
                      </a:pPr>
                      <a:endParaRPr lang="en-US" sz="1000" b="1" dirty="0"/>
                    </a:p>
                    <a:p>
                      <a:pPr lvl="0">
                        <a:buNone/>
                      </a:pPr>
                      <a:r>
                        <a:rPr lang="en-GB" sz="1000" b="0" i="0" u="none" strike="noStrike" noProof="0" dirty="0">
                          <a:solidFill>
                            <a:schemeClr val="tx1"/>
                          </a:solidFill>
                          <a:latin typeface="Calibri"/>
                        </a:rPr>
                        <a:t>Task 1 Use appropriate levels of volume or tone for the following situations: • at the football match; • making secret plans; • shouting for help; • in the library; • reading the news; • telling someone off; • talking to a baby; • having an argument. </a:t>
                      </a:r>
                    </a:p>
                    <a:p>
                      <a:pPr lvl="0">
                        <a:buNone/>
                      </a:pPr>
                      <a:endParaRPr lang="en-GB" sz="1000" b="0" i="0" u="none" strike="noStrike" noProof="0" dirty="0">
                        <a:solidFill>
                          <a:schemeClr val="tx1"/>
                        </a:solidFill>
                        <a:latin typeface="Calibri"/>
                      </a:endParaRPr>
                    </a:p>
                    <a:p>
                      <a:pPr lvl="0">
                        <a:buNone/>
                      </a:pPr>
                      <a:r>
                        <a:rPr lang="en-GB" sz="1000" b="0" i="0" u="none" strike="noStrike" noProof="0" dirty="0">
                          <a:solidFill>
                            <a:schemeClr val="tx1"/>
                          </a:solidFill>
                        </a:rPr>
                        <a:t>Task 2 Use appropriate levels of pace and/or pitch and/or pause for the following situations: • an emergency telephone call; • chat show; • reporting on a disaster; • angry with someone; • in a rush to go out; • trying to remember an incident; • being interviewed; • ordering from the menu. </a:t>
                      </a:r>
                    </a:p>
                    <a:p>
                      <a:pPr lvl="0">
                        <a:buNone/>
                      </a:pPr>
                      <a:endParaRPr lang="en-GB" sz="1600" dirty="0"/>
                    </a:p>
                    <a:p>
                      <a:pPr lvl="0">
                        <a:buNone/>
                      </a:pPr>
                      <a:r>
                        <a:rPr lang="en-GB" sz="1000" b="0" i="0" u="none" strike="noStrike" noProof="0" dirty="0">
                          <a:solidFill>
                            <a:schemeClr val="tx1"/>
                          </a:solidFill>
                        </a:rPr>
                        <a:t>Task 3 Use appropriate choice of voice to indicate a role, indicating nationality and/or status and/or age for the following situations: • American Airlines; • very Welsh / Irish / Scottish / English; • teacher in charge of a class; • police officer arresting someone; • old person reminiscing; • lost child. </a:t>
                      </a:r>
                      <a:endParaRPr lang="en-GB" sz="16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86539">
                <a:tc gridSpan="2">
                  <a:txBody>
                    <a:bodyPr/>
                    <a:lstStyle/>
                    <a:p>
                      <a:pPr algn="ctr"/>
                      <a:r>
                        <a:rPr lang="en-GB" sz="130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846531">
                <a:tc>
                  <a:txBody>
                    <a:bodyPr/>
                    <a:lstStyle/>
                    <a:p>
                      <a:pPr>
                        <a:defRPr sz="3000">
                          <a:solidFill>
                            <a:srgbClr val="FFFFFF"/>
                          </a:solidFill>
                        </a:defRPr>
                      </a:pPr>
                      <a:r>
                        <a:rPr lang="en-GB" sz="1050" b="1" noProof="1">
                          <a:solidFill>
                            <a:schemeClr val="tx1"/>
                          </a:solidFill>
                        </a:rPr>
                        <a:t>Entry Level 2 and 3 (E2 80hrs, E3 100 hrs)</a:t>
                      </a:r>
                    </a:p>
                    <a:p>
                      <a:pPr>
                        <a:defRPr sz="3000">
                          <a:solidFill>
                            <a:srgbClr val="FFFFFF"/>
                          </a:solidFill>
                        </a:defRPr>
                      </a:pPr>
                      <a:endParaRPr lang="en-GB" sz="900" b="1" noProof="1">
                        <a:solidFill>
                          <a:schemeClr val="tx1"/>
                        </a:solidFill>
                      </a:endParaRPr>
                    </a:p>
                    <a:p>
                      <a:pPr>
                        <a:defRPr sz="3000">
                          <a:solidFill>
                            <a:srgbClr val="FFFFFF"/>
                          </a:solidFill>
                        </a:defRPr>
                      </a:pPr>
                      <a:r>
                        <a:rPr lang="en-GB" sz="1050" b="1" dirty="0">
                          <a:solidFill>
                            <a:schemeClr val="tx1"/>
                          </a:solidFill>
                        </a:rPr>
                        <a:t>Using The Body In A Dramatic Context 6321</a:t>
                      </a:r>
                    </a:p>
                    <a:p>
                      <a:pPr marL="171450" indent="-171450">
                        <a:buFont typeface="Arial" panose="020B0604020202020204" pitchFamily="34" charset="0"/>
                        <a:buChar char="•"/>
                        <a:defRPr sz="3000">
                          <a:solidFill>
                            <a:srgbClr val="FFFFFF"/>
                          </a:solidFill>
                        </a:defRPr>
                      </a:pPr>
                      <a:r>
                        <a:rPr lang="en-GB" sz="1050" dirty="0">
                          <a:solidFill>
                            <a:schemeClr val="tx1"/>
                          </a:solidFill>
                        </a:rPr>
                        <a:t>identify body movements to portray contrasting moods/emotions</a:t>
                      </a:r>
                    </a:p>
                    <a:p>
                      <a:pPr marL="171450" indent="-171450">
                        <a:buFont typeface="Arial" panose="020B0604020202020204" pitchFamily="34" charset="0"/>
                        <a:buChar char="•"/>
                        <a:defRPr sz="3000">
                          <a:solidFill>
                            <a:srgbClr val="FFFFFF"/>
                          </a:solidFill>
                        </a:defRPr>
                      </a:pPr>
                      <a:r>
                        <a:rPr lang="en-GB" sz="1050" dirty="0">
                          <a:solidFill>
                            <a:schemeClr val="tx1"/>
                          </a:solidFill>
                        </a:rPr>
                        <a:t>use body movements to portray contrasting moods/emotions </a:t>
                      </a:r>
                    </a:p>
                    <a:p>
                      <a:pPr marL="171450" indent="-171450">
                        <a:buFont typeface="Arial" panose="020B0604020202020204" pitchFamily="34" charset="0"/>
                        <a:buChar char="•"/>
                        <a:defRPr sz="3000">
                          <a:solidFill>
                            <a:srgbClr val="FFFFFF"/>
                          </a:solidFill>
                        </a:defRPr>
                      </a:pPr>
                      <a:r>
                        <a:rPr lang="en-GB" sz="1050" dirty="0">
                          <a:solidFill>
                            <a:schemeClr val="tx1"/>
                          </a:solidFill>
                        </a:rPr>
                        <a:t>identify body movements to portray contrasting characters/roles</a:t>
                      </a:r>
                    </a:p>
                    <a:p>
                      <a:pPr marL="171450" indent="-171450">
                        <a:buFont typeface="Arial" panose="020B0604020202020204" pitchFamily="34" charset="0"/>
                        <a:buChar char="•"/>
                        <a:defRPr sz="3000">
                          <a:solidFill>
                            <a:srgbClr val="FFFFFF"/>
                          </a:solidFill>
                        </a:defRPr>
                      </a:pPr>
                      <a:r>
                        <a:rPr lang="en-GB" sz="1050" dirty="0">
                          <a:solidFill>
                            <a:schemeClr val="tx1"/>
                          </a:solidFill>
                        </a:rPr>
                        <a:t>use body movements to portray contrasting characters/roles</a:t>
                      </a:r>
                    </a:p>
                    <a:p>
                      <a:pPr marL="171450" indent="-171450">
                        <a:buFont typeface="Arial" panose="020B0604020202020204" pitchFamily="34" charset="0"/>
                        <a:buChar char="•"/>
                        <a:defRPr sz="3000">
                          <a:solidFill>
                            <a:srgbClr val="FFFFFF"/>
                          </a:solidFill>
                        </a:defRPr>
                      </a:pPr>
                      <a:r>
                        <a:rPr lang="en-GB" sz="1050" dirty="0">
                          <a:solidFill>
                            <a:schemeClr val="tx1"/>
                          </a:solidFill>
                        </a:rPr>
                        <a:t>identify mime skills to portray contrasting situations</a:t>
                      </a:r>
                    </a:p>
                    <a:p>
                      <a:pPr marL="171450" indent="-171450">
                        <a:buFont typeface="Arial" panose="020B0604020202020204" pitchFamily="34" charset="0"/>
                        <a:buChar char="•"/>
                        <a:defRPr sz="3000">
                          <a:solidFill>
                            <a:srgbClr val="FFFFFF"/>
                          </a:solidFill>
                        </a:defRPr>
                      </a:pPr>
                      <a:r>
                        <a:rPr lang="en-GB" sz="1050" dirty="0">
                          <a:solidFill>
                            <a:schemeClr val="tx1"/>
                          </a:solidFill>
                        </a:rPr>
                        <a:t>perform a mime portraying contrasting situations.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sz="3000">
                          <a:solidFill>
                            <a:srgbClr val="FFFFFF"/>
                          </a:solidFill>
                        </a:defRPr>
                      </a:pPr>
                      <a:r>
                        <a:rPr lang="en-GB" sz="1000" b="1" noProof="1">
                          <a:solidFill>
                            <a:schemeClr val="tx1"/>
                          </a:solidFill>
                        </a:rPr>
                        <a:t>Entry Level 2 and 3 3 (E2 80hrs, E3 100 hrs)</a:t>
                      </a:r>
                    </a:p>
                    <a:p>
                      <a:pPr marL="0" marR="0" lvl="0" indent="0" algn="l" defTabSz="1280160" rtl="0" eaLnBrk="1" fontAlgn="auto" latinLnBrk="0" hangingPunct="1">
                        <a:lnSpc>
                          <a:spcPct val="100000"/>
                        </a:lnSpc>
                        <a:spcBef>
                          <a:spcPts val="0"/>
                        </a:spcBef>
                        <a:spcAft>
                          <a:spcPts val="0"/>
                        </a:spcAft>
                        <a:buClrTx/>
                        <a:buSzTx/>
                        <a:buFontTx/>
                        <a:buNone/>
                        <a:tabLst/>
                        <a:defRPr sz="3000">
                          <a:solidFill>
                            <a:srgbClr val="FFFFFF"/>
                          </a:solidFill>
                        </a:defRPr>
                      </a:pPr>
                      <a:endParaRPr lang="en-GB" sz="900" b="1" noProof="1">
                        <a:solidFill>
                          <a:schemeClr val="tx1"/>
                        </a:solidFill>
                      </a:endParaRPr>
                    </a:p>
                    <a:p>
                      <a:pPr>
                        <a:defRPr sz="3000">
                          <a:solidFill>
                            <a:srgbClr val="FFFFFF"/>
                          </a:solidFill>
                        </a:defRPr>
                      </a:pPr>
                      <a:r>
                        <a:rPr lang="en-GB" sz="1050" b="1" noProof="1">
                          <a:solidFill>
                            <a:schemeClr val="tx1"/>
                          </a:solidFill>
                        </a:rPr>
                        <a:t>Using The Voice In A Dramatic Context 6320</a:t>
                      </a:r>
                    </a:p>
                    <a:p>
                      <a:pPr marL="171450" indent="-171450">
                        <a:buFont typeface="Arial" panose="020B0604020202020204" pitchFamily="34" charset="0"/>
                        <a:buChar char="•"/>
                        <a:defRPr sz="3000">
                          <a:solidFill>
                            <a:srgbClr val="FFFFFF"/>
                          </a:solidFill>
                        </a:defRPr>
                      </a:pPr>
                      <a:r>
                        <a:rPr lang="en-GB" sz="1050" noProof="1">
                          <a:solidFill>
                            <a:schemeClr val="tx1"/>
                          </a:solidFill>
                        </a:rPr>
                        <a:t>identify contrasting types of vocal skills</a:t>
                      </a:r>
                    </a:p>
                    <a:p>
                      <a:pPr marL="171450" indent="-171450">
                        <a:buFont typeface="Arial" panose="020B0604020202020204" pitchFamily="34" charset="0"/>
                        <a:buChar char="•"/>
                        <a:defRPr sz="3000">
                          <a:solidFill>
                            <a:srgbClr val="FFFFFF"/>
                          </a:solidFill>
                        </a:defRPr>
                      </a:pPr>
                      <a:r>
                        <a:rPr lang="en-GB" sz="1050" noProof="1">
                          <a:solidFill>
                            <a:schemeClr val="tx1"/>
                          </a:solidFill>
                        </a:rPr>
                        <a:t> use contrasting types of vocal skills in contrasting situations, including variations in volume and tone</a:t>
                      </a:r>
                    </a:p>
                    <a:p>
                      <a:pPr marL="171450" indent="-171450">
                        <a:buFont typeface="Arial" panose="020B0604020202020204" pitchFamily="34" charset="0"/>
                        <a:buChar char="•"/>
                        <a:defRPr sz="3000">
                          <a:solidFill>
                            <a:srgbClr val="FFFFFF"/>
                          </a:solidFill>
                        </a:defRPr>
                      </a:pPr>
                      <a:r>
                        <a:rPr lang="en-GB" sz="1050" noProof="1">
                          <a:solidFill>
                            <a:schemeClr val="tx1"/>
                          </a:solidFill>
                        </a:rPr>
                        <a:t>  identify vocal skills to portray contrasting moods/emotions</a:t>
                      </a:r>
                    </a:p>
                    <a:p>
                      <a:pPr marL="171450" indent="-171450">
                        <a:buFont typeface="Arial" panose="020B0604020202020204" pitchFamily="34" charset="0"/>
                        <a:buChar char="•"/>
                        <a:defRPr sz="3000">
                          <a:solidFill>
                            <a:srgbClr val="FFFFFF"/>
                          </a:solidFill>
                        </a:defRPr>
                      </a:pPr>
                      <a:r>
                        <a:rPr lang="en-GB" sz="1050" noProof="1">
                          <a:solidFill>
                            <a:schemeClr val="tx1"/>
                          </a:solidFill>
                        </a:rPr>
                        <a:t>use vocal skills to portray contrasting moods/emotions, including pace, pitch and pause</a:t>
                      </a:r>
                    </a:p>
                    <a:p>
                      <a:pPr marL="171450" indent="-171450">
                        <a:buFont typeface="Arial" panose="020B0604020202020204" pitchFamily="34" charset="0"/>
                        <a:buChar char="•"/>
                        <a:defRPr sz="3000">
                          <a:solidFill>
                            <a:srgbClr val="FFFFFF"/>
                          </a:solidFill>
                        </a:defRPr>
                      </a:pPr>
                      <a:r>
                        <a:rPr lang="en-GB" sz="1050" noProof="1">
                          <a:solidFill>
                            <a:schemeClr val="tx1"/>
                          </a:solidFill>
                        </a:rPr>
                        <a:t> identify vocal skills to portray contrasting roles</a:t>
                      </a:r>
                    </a:p>
                    <a:p>
                      <a:pPr marL="171450" indent="-171450">
                        <a:buFont typeface="Arial" panose="020B0604020202020204" pitchFamily="34" charset="0"/>
                        <a:buChar char="•"/>
                        <a:defRPr sz="3000">
                          <a:solidFill>
                            <a:srgbClr val="FFFFFF"/>
                          </a:solidFill>
                        </a:defRPr>
                      </a:pPr>
                      <a:r>
                        <a:rPr lang="en-GB" sz="1050" noProof="1">
                          <a:solidFill>
                            <a:schemeClr val="tx1"/>
                          </a:solidFill>
                        </a:rPr>
                        <a:t> use vocal skills to portray contrasting roles, including accent, status and age.</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4294281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8AA9-A04A-0B97-55AE-0D4F0993F918}"/>
              </a:ext>
            </a:extLst>
          </p:cNvPr>
          <p:cNvSpPr>
            <a:spLocks noGrp="1"/>
          </p:cNvSpPr>
          <p:nvPr>
            <p:ph type="title"/>
          </p:nvPr>
        </p:nvSpPr>
        <p:spPr/>
        <p:txBody>
          <a:bodyPr/>
          <a:lstStyle/>
          <a:p>
            <a:r>
              <a:rPr lang="en-GB" dirty="0">
                <a:solidFill>
                  <a:srgbClr val="7030A0"/>
                </a:solidFill>
              </a:rPr>
              <a:t>Assessment KS4 Drama – WJEC E2/E3 units</a:t>
            </a:r>
          </a:p>
        </p:txBody>
      </p:sp>
      <p:sp>
        <p:nvSpPr>
          <p:cNvPr id="3" name="Content Placeholder 2">
            <a:extLst>
              <a:ext uri="{FF2B5EF4-FFF2-40B4-BE49-F238E27FC236}">
                <a16:creationId xmlns:a16="http://schemas.microsoft.com/office/drawing/2014/main" id="{98A13280-A50F-4370-CFD0-5AA479993CE6}"/>
              </a:ext>
            </a:extLst>
          </p:cNvPr>
          <p:cNvSpPr>
            <a:spLocks noGrp="1"/>
          </p:cNvSpPr>
          <p:nvPr>
            <p:ph idx="1"/>
          </p:nvPr>
        </p:nvSpPr>
        <p:spPr>
          <a:xfrm>
            <a:off x="661219" y="1481496"/>
            <a:ext cx="11176819" cy="5204440"/>
          </a:xfrm>
        </p:spPr>
        <p:txBody>
          <a:bodyPr>
            <a:normAutofit fontScale="32500" lnSpcReduction="20000"/>
          </a:bodyPr>
          <a:lstStyle/>
          <a:p>
            <a:pPr>
              <a:lnSpc>
                <a:spcPct val="170000"/>
              </a:lnSpc>
            </a:pPr>
            <a:r>
              <a:rPr lang="en-GB" sz="6200" dirty="0">
                <a:solidFill>
                  <a:srgbClr val="7030A0"/>
                </a:solidFill>
              </a:rPr>
              <a:t>Summative assessment criteria and how these are assessed – assessed against Entry Level 2 or 3 WJEC Creative Pathways units criteria.  </a:t>
            </a:r>
          </a:p>
          <a:p>
            <a:pPr>
              <a:lnSpc>
                <a:spcPct val="170000"/>
              </a:lnSpc>
            </a:pPr>
            <a:r>
              <a:rPr lang="en-GB" sz="6200" dirty="0">
                <a:solidFill>
                  <a:srgbClr val="7030A0"/>
                </a:solidFill>
              </a:rPr>
              <a:t> Frequency of assessments – as and when students have completed a task.  Combination of formative and summative.</a:t>
            </a:r>
          </a:p>
          <a:p>
            <a:pPr>
              <a:lnSpc>
                <a:spcPct val="170000"/>
              </a:lnSpc>
            </a:pPr>
            <a:r>
              <a:rPr lang="en-GB" sz="6200" dirty="0">
                <a:solidFill>
                  <a:srgbClr val="7030A0"/>
                </a:solidFill>
              </a:rPr>
              <a:t>Format of assessments  - Collation of practical tasks, written progress logs, staff witness statements, transcripts of evaluative dialogue between staff and students.  Assessment record then completed.</a:t>
            </a:r>
          </a:p>
          <a:p>
            <a:pPr>
              <a:lnSpc>
                <a:spcPct val="170000"/>
              </a:lnSpc>
            </a:pPr>
            <a:r>
              <a:rPr lang="en-GB" sz="6200" dirty="0">
                <a:solidFill>
                  <a:srgbClr val="7030A0"/>
                </a:solidFill>
              </a:rPr>
              <a:t>How results are currently recorded –WJEC assessment records. </a:t>
            </a:r>
          </a:p>
          <a:p>
            <a:pPr>
              <a:lnSpc>
                <a:spcPct val="170000"/>
              </a:lnSpc>
            </a:pPr>
            <a:r>
              <a:rPr lang="en-GB" sz="6200" dirty="0">
                <a:solidFill>
                  <a:srgbClr val="7030A0"/>
                </a:solidFill>
              </a:rPr>
              <a:t>Where evidence of levels can be found – students’ coursework folders.</a:t>
            </a:r>
          </a:p>
          <a:p>
            <a:pPr>
              <a:lnSpc>
                <a:spcPct val="170000"/>
              </a:lnSpc>
            </a:pPr>
            <a:r>
              <a:rPr lang="en-GB" sz="6200" dirty="0">
                <a:solidFill>
                  <a:srgbClr val="7030A0"/>
                </a:solidFill>
              </a:rPr>
              <a:t>Moderation – discussions with TAs during lessons.  External moderation.</a:t>
            </a:r>
          </a:p>
          <a:p>
            <a:pPr>
              <a:lnSpc>
                <a:spcPct val="170000"/>
              </a:lnSpc>
            </a:pPr>
            <a:endParaRPr lang="en-GB" sz="6200" dirty="0">
              <a:solidFill>
                <a:srgbClr val="7030A0"/>
              </a:solidFill>
              <a:highlight>
                <a:srgbClr val="FFFF00"/>
              </a:highlight>
            </a:endParaRPr>
          </a:p>
          <a:p>
            <a:pPr>
              <a:lnSpc>
                <a:spcPct val="170000"/>
              </a:lnSpc>
            </a:pPr>
            <a:endParaRPr lang="en-GB" sz="4200" dirty="0">
              <a:solidFill>
                <a:srgbClr val="7030A0"/>
              </a:solidFill>
              <a:highlight>
                <a:srgbClr val="FFFF00"/>
              </a:highlight>
            </a:endParaRPr>
          </a:p>
          <a:p>
            <a:endParaRPr lang="en-GB" dirty="0"/>
          </a:p>
        </p:txBody>
      </p:sp>
    </p:spTree>
    <p:extLst>
      <p:ext uri="{BB962C8B-B14F-4D97-AF65-F5344CB8AC3E}">
        <p14:creationId xmlns:p14="http://schemas.microsoft.com/office/powerpoint/2010/main" val="993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BD010-6FE9-3191-8DD3-F5B181E2856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F3E6AFB-DF06-E0A7-FA57-3C6510D950E5}"/>
              </a:ext>
            </a:extLst>
          </p:cNvPr>
          <p:cNvSpPr txBox="1">
            <a:spLocks/>
          </p:cNvSpPr>
          <p:nvPr/>
        </p:nvSpPr>
        <p:spPr>
          <a:xfrm>
            <a:off x="2334126" y="252191"/>
            <a:ext cx="8299728" cy="659558"/>
          </a:xfrm>
          <a:prstGeom prst="rect">
            <a:avLst/>
          </a:prstGeom>
        </p:spPr>
        <p:txBody>
          <a:bodyPr vert="horz" lIns="65314" tIns="32657" rIns="65314" bIns="32657" rtlCol="0" anchor="t">
            <a:normAutofit fontScale="92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pPr defTabSz="914418"/>
            <a:r>
              <a:rPr lang="en-GB" sz="1800" b="1" spc="214" dirty="0">
                <a:solidFill>
                  <a:srgbClr val="4D4D4D"/>
                </a:solidFill>
                <a:latin typeface="Calibri" panose="020F0502020204030204"/>
              </a:rPr>
              <a:t>Expressive Arts SEQUENCE OF LEARNING KS4 Mosaic </a:t>
            </a:r>
            <a:r>
              <a:rPr lang="en-GB" sz="1800" b="1" spc="214" dirty="0">
                <a:solidFill>
                  <a:srgbClr val="4D4D4D"/>
                </a:solidFill>
                <a:highlight>
                  <a:srgbClr val="FFFF00"/>
                </a:highlight>
                <a:latin typeface="Calibri" panose="020F0502020204030204"/>
              </a:rPr>
              <a:t>E1 </a:t>
            </a:r>
          </a:p>
          <a:p>
            <a:pPr defTabSz="914418"/>
            <a:r>
              <a:rPr lang="en-GB" sz="1800" b="1" spc="214" dirty="0">
                <a:solidFill>
                  <a:srgbClr val="4D4D4D"/>
                </a:solidFill>
                <a:latin typeface="Calibri" panose="020F0502020204030204"/>
              </a:rPr>
              <a:t>Year 1, 2 </a:t>
            </a:r>
            <a:r>
              <a:rPr lang="en-GB" sz="1800" b="1" u="sng" spc="214" dirty="0">
                <a:solidFill>
                  <a:srgbClr val="4D4D4D"/>
                </a:solidFill>
                <a:latin typeface="Calibri" panose="020F0502020204030204"/>
              </a:rPr>
              <a:t>Drama</a:t>
            </a:r>
            <a:endParaRPr lang="en-GB" sz="1800" b="1" u="sng" spc="214" dirty="0">
              <a:solidFill>
                <a:srgbClr val="4D4D4D"/>
              </a:solidFill>
              <a:latin typeface="Calibri" panose="020F0502020204030204"/>
              <a:ea typeface="Calibri"/>
              <a:cs typeface="Calibri"/>
            </a:endParaRPr>
          </a:p>
          <a:p>
            <a:pPr defTabSz="914418"/>
            <a:r>
              <a:rPr lang="en-GB" sz="1800" b="1" spc="214" dirty="0">
                <a:solidFill>
                  <a:srgbClr val="4D4D4D"/>
                </a:solidFill>
                <a:latin typeface="Calibri" panose="020F0502020204030204"/>
              </a:rPr>
              <a:t>2024-2026 </a:t>
            </a:r>
            <a:endParaRPr lang="en-GB" sz="2000" b="1" spc="214" dirty="0">
              <a:solidFill>
                <a:srgbClr val="4D4D4D"/>
              </a:solidFill>
              <a:latin typeface="Calibri" panose="020F0502020204030204"/>
            </a:endParaRPr>
          </a:p>
        </p:txBody>
      </p:sp>
      <p:pic>
        <p:nvPicPr>
          <p:cNvPr id="21" name="Picture 20">
            <a:extLst>
              <a:ext uri="{FF2B5EF4-FFF2-40B4-BE49-F238E27FC236}">
                <a16:creationId xmlns:a16="http://schemas.microsoft.com/office/drawing/2014/main" id="{2B08DD6E-CBA9-333C-F1EA-271E5F2DE1B3}"/>
              </a:ext>
            </a:extLst>
          </p:cNvPr>
          <p:cNvPicPr>
            <a:picLocks noChangeAspect="1"/>
          </p:cNvPicPr>
          <p:nvPr/>
        </p:nvPicPr>
        <p:blipFill>
          <a:blip r:embed="rId2"/>
          <a:stretch>
            <a:fillRect/>
          </a:stretch>
        </p:blipFill>
        <p:spPr>
          <a:xfrm>
            <a:off x="339170" y="185121"/>
            <a:ext cx="2162069" cy="592489"/>
          </a:xfrm>
          <a:prstGeom prst="rect">
            <a:avLst/>
          </a:prstGeom>
        </p:spPr>
      </p:pic>
      <p:pic>
        <p:nvPicPr>
          <p:cNvPr id="22" name="Picture 21">
            <a:extLst>
              <a:ext uri="{FF2B5EF4-FFF2-40B4-BE49-F238E27FC236}">
                <a16:creationId xmlns:a16="http://schemas.microsoft.com/office/drawing/2014/main" id="{26F4AC5A-4694-5168-897B-4EFEAC60CD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3541" y="185120"/>
            <a:ext cx="1358964" cy="592489"/>
          </a:xfrm>
          <a:prstGeom prst="rect">
            <a:avLst/>
          </a:prstGeom>
        </p:spPr>
      </p:pic>
      <p:graphicFrame>
        <p:nvGraphicFramePr>
          <p:cNvPr id="2" name="Table 1">
            <a:extLst>
              <a:ext uri="{FF2B5EF4-FFF2-40B4-BE49-F238E27FC236}">
                <a16:creationId xmlns:a16="http://schemas.microsoft.com/office/drawing/2014/main" id="{BF80F0FD-1263-0173-00AC-2140EAEF278F}"/>
              </a:ext>
            </a:extLst>
          </p:cNvPr>
          <p:cNvGraphicFramePr>
            <a:graphicFrameLocks noGrp="1"/>
          </p:cNvGraphicFramePr>
          <p:nvPr>
            <p:extLst>
              <p:ext uri="{D42A27DB-BD31-4B8C-83A1-F6EECF244321}">
                <p14:modId xmlns:p14="http://schemas.microsoft.com/office/powerpoint/2010/main" val="459948333"/>
              </p:ext>
            </p:extLst>
          </p:nvPr>
        </p:nvGraphicFramePr>
        <p:xfrm>
          <a:off x="339170" y="978819"/>
          <a:ext cx="11379588" cy="3407100"/>
        </p:xfrm>
        <a:graphic>
          <a:graphicData uri="http://schemas.openxmlformats.org/drawingml/2006/table">
            <a:tbl>
              <a:tblPr firstRow="1" bandRow="1">
                <a:tableStyleId>{5C22544A-7EE6-4342-B048-85BDC9FD1C3A}</a:tableStyleId>
              </a:tblPr>
              <a:tblGrid>
                <a:gridCol w="5689794">
                  <a:extLst>
                    <a:ext uri="{9D8B030D-6E8A-4147-A177-3AD203B41FA5}">
                      <a16:colId xmlns:a16="http://schemas.microsoft.com/office/drawing/2014/main" val="1643026118"/>
                    </a:ext>
                  </a:extLst>
                </a:gridCol>
                <a:gridCol w="5689794">
                  <a:extLst>
                    <a:ext uri="{9D8B030D-6E8A-4147-A177-3AD203B41FA5}">
                      <a16:colId xmlns:a16="http://schemas.microsoft.com/office/drawing/2014/main" val="2893469364"/>
                    </a:ext>
                  </a:extLst>
                </a:gridCol>
              </a:tblGrid>
              <a:tr h="467958">
                <a:tc>
                  <a:txBody>
                    <a:bodyPr/>
                    <a:lstStyle/>
                    <a:p>
                      <a:pPr algn="ctr"/>
                      <a:r>
                        <a:rPr lang="en-GB" sz="1300" dirty="0">
                          <a:solidFill>
                            <a:schemeClr val="tx1"/>
                          </a:solidFill>
                        </a:rPr>
                        <a:t>Year 1</a:t>
                      </a:r>
                    </a:p>
                    <a:p>
                      <a:pPr algn="ctr"/>
                      <a:r>
                        <a:rPr lang="en-GB" sz="1300" dirty="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52457">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1279565">
                <a:tc>
                  <a:txBody>
                    <a:bodyPr/>
                    <a:lstStyle/>
                    <a:p>
                      <a:pPr lvl="0" algn="ctr">
                        <a:buNone/>
                      </a:pPr>
                      <a:r>
                        <a:rPr lang="en-GB" sz="1400" b="1" dirty="0"/>
                        <a:t>Connect 5288 </a:t>
                      </a:r>
                      <a:r>
                        <a:rPr lang="en-GB" sz="1400" b="1" dirty="0" err="1"/>
                        <a:t>Lifeskills</a:t>
                      </a:r>
                      <a:r>
                        <a:rPr lang="en-GB" sz="1400" b="1" dirty="0"/>
                        <a:t> challenge Developing communication skills through </a:t>
                      </a:r>
                      <a:r>
                        <a:rPr lang="en-GB" sz="1400" b="1" u="sng" dirty="0"/>
                        <a:t>drama E1 (10 hrs)</a:t>
                      </a:r>
                    </a:p>
                    <a:p>
                      <a:pPr lvl="0">
                        <a:buNone/>
                      </a:pPr>
                      <a:r>
                        <a:rPr lang="en-GB" sz="1400" dirty="0"/>
                        <a:t>The learner will:</a:t>
                      </a:r>
                    </a:p>
                    <a:p>
                      <a:pPr marL="285750" lvl="0" indent="-285750">
                        <a:buFont typeface="Arial" panose="020B0604020202020204" pitchFamily="34" charset="0"/>
                        <a:buChar char="•"/>
                      </a:pPr>
                      <a:r>
                        <a:rPr lang="en-GB" sz="1400" dirty="0"/>
                        <a:t>Be able to work as part of a group to choose a theme or play for a drama production.</a:t>
                      </a:r>
                    </a:p>
                    <a:p>
                      <a:pPr marL="285750" lvl="0" indent="-285750">
                        <a:buFont typeface="Arial" panose="020B0604020202020204" pitchFamily="34" charset="0"/>
                        <a:buChar char="•"/>
                      </a:pPr>
                      <a:r>
                        <a:rPr lang="en-GB" sz="1400" dirty="0"/>
                        <a:t>Be able to identify own parts within a drama production.</a:t>
                      </a:r>
                    </a:p>
                    <a:p>
                      <a:pPr marL="285750" lvl="0" indent="-285750">
                        <a:buFont typeface="Arial" panose="020B0604020202020204" pitchFamily="34" charset="0"/>
                        <a:buChar char="•"/>
                      </a:pPr>
                      <a:r>
                        <a:rPr lang="en-GB" sz="1400" dirty="0"/>
                        <a:t>Be able to design and label a costume for their part in the drama production.</a:t>
                      </a:r>
                    </a:p>
                    <a:p>
                      <a:pPr marL="285750" lvl="0" indent="-285750">
                        <a:buFont typeface="Arial" panose="020B0604020202020204" pitchFamily="34" charset="0"/>
                        <a:buChar char="•"/>
                      </a:pPr>
                      <a:r>
                        <a:rPr lang="en-GB" sz="1400" dirty="0"/>
                        <a:t>Be able to perform character or part intentions to an audience using own method of communication.</a:t>
                      </a:r>
                    </a:p>
                    <a:p>
                      <a:pPr lvl="0">
                        <a:buNone/>
                      </a:pPr>
                      <a:endParaRPr lang="en-GB" sz="14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ctr">
                        <a:lnSpc>
                          <a:spcPct val="100000"/>
                        </a:lnSpc>
                        <a:spcBef>
                          <a:spcPts val="0"/>
                        </a:spcBef>
                        <a:spcAft>
                          <a:spcPts val="0"/>
                        </a:spcAft>
                        <a:buNone/>
                      </a:pPr>
                      <a:r>
                        <a:rPr lang="en-GB" sz="1400" b="1" dirty="0"/>
                        <a:t>Connect 3744 </a:t>
                      </a:r>
                      <a:r>
                        <a:rPr lang="en-GB" sz="1400" b="1" dirty="0" err="1"/>
                        <a:t>Lifeskills</a:t>
                      </a:r>
                      <a:r>
                        <a:rPr lang="en-GB" sz="1400" b="1" dirty="0"/>
                        <a:t> challenge Participating in a drama production E1 (10 hrs)</a:t>
                      </a:r>
                    </a:p>
                    <a:p>
                      <a:pPr marL="0" marR="0" lvl="0" indent="0" algn="l">
                        <a:lnSpc>
                          <a:spcPct val="100000"/>
                        </a:lnSpc>
                        <a:spcBef>
                          <a:spcPts val="0"/>
                        </a:spcBef>
                        <a:spcAft>
                          <a:spcPts val="0"/>
                        </a:spcAft>
                        <a:buNone/>
                      </a:pPr>
                      <a:r>
                        <a:rPr lang="en-GB" sz="1400" u="none" dirty="0"/>
                        <a:t>The learner will:</a:t>
                      </a:r>
                    </a:p>
                    <a:p>
                      <a:pPr marL="0" marR="0" lvl="0" indent="0" algn="l">
                        <a:lnSpc>
                          <a:spcPct val="100000"/>
                        </a:lnSpc>
                        <a:spcBef>
                          <a:spcPts val="0"/>
                        </a:spcBef>
                        <a:spcAft>
                          <a:spcPts val="0"/>
                        </a:spcAft>
                        <a:buNone/>
                      </a:pPr>
                      <a:endParaRPr lang="en-GB" sz="1400" u="none" dirty="0"/>
                    </a:p>
                    <a:p>
                      <a:pPr marL="285750" marR="0" lvl="0" indent="-285750" algn="l">
                        <a:lnSpc>
                          <a:spcPct val="100000"/>
                        </a:lnSpc>
                        <a:spcBef>
                          <a:spcPts val="0"/>
                        </a:spcBef>
                        <a:spcAft>
                          <a:spcPts val="0"/>
                        </a:spcAft>
                        <a:buFont typeface="Arial" panose="020B0604020202020204" pitchFamily="34" charset="0"/>
                        <a:buChar char="•"/>
                      </a:pPr>
                      <a:r>
                        <a:rPr lang="en-GB" sz="1400" dirty="0"/>
                        <a:t>Be able to choose a theme for a drama production. </a:t>
                      </a:r>
                    </a:p>
                    <a:p>
                      <a:pPr marL="285750" marR="0" lvl="0" indent="-285750" algn="l">
                        <a:lnSpc>
                          <a:spcPct val="100000"/>
                        </a:lnSpc>
                        <a:spcBef>
                          <a:spcPts val="0"/>
                        </a:spcBef>
                        <a:spcAft>
                          <a:spcPts val="0"/>
                        </a:spcAft>
                        <a:buFont typeface="Arial" panose="020B0604020202020204" pitchFamily="34" charset="0"/>
                        <a:buChar char="•"/>
                      </a:pPr>
                      <a:r>
                        <a:rPr lang="en-GB" sz="1400" dirty="0"/>
                        <a:t>Be able to choose a costume for a drama production. </a:t>
                      </a:r>
                    </a:p>
                    <a:p>
                      <a:pPr marL="285750" marR="0" lvl="0" indent="-285750" algn="l">
                        <a:lnSpc>
                          <a:spcPct val="100000"/>
                        </a:lnSpc>
                        <a:spcBef>
                          <a:spcPts val="0"/>
                        </a:spcBef>
                        <a:spcAft>
                          <a:spcPts val="0"/>
                        </a:spcAft>
                        <a:buFont typeface="Arial" panose="020B0604020202020204" pitchFamily="34" charset="0"/>
                        <a:buChar char="•"/>
                      </a:pPr>
                      <a:r>
                        <a:rPr lang="en-GB" sz="1400" dirty="0"/>
                        <a:t>Be able to identify own parts within a drama production. </a:t>
                      </a:r>
                    </a:p>
                    <a:p>
                      <a:pPr marL="285750" marR="0" lvl="0" indent="-285750" algn="l">
                        <a:lnSpc>
                          <a:spcPct val="100000"/>
                        </a:lnSpc>
                        <a:spcBef>
                          <a:spcPts val="0"/>
                        </a:spcBef>
                        <a:spcAft>
                          <a:spcPts val="0"/>
                        </a:spcAft>
                        <a:buFont typeface="Arial" panose="020B0604020202020204" pitchFamily="34" charset="0"/>
                        <a:buChar char="•"/>
                      </a:pPr>
                      <a:r>
                        <a:rPr lang="en-GB" sz="1400" dirty="0"/>
                        <a:t>Be able to participate in a short drama production. </a:t>
                      </a:r>
                    </a:p>
                    <a:p>
                      <a:pPr marL="285750" marR="0" lvl="0" indent="-285750" algn="l">
                        <a:lnSpc>
                          <a:spcPct val="100000"/>
                        </a:lnSpc>
                        <a:spcBef>
                          <a:spcPts val="0"/>
                        </a:spcBef>
                        <a:spcAft>
                          <a:spcPts val="0"/>
                        </a:spcAft>
                        <a:buFont typeface="Arial" panose="020B0604020202020204" pitchFamily="34" charset="0"/>
                        <a:buChar char="•"/>
                      </a:pPr>
                      <a:r>
                        <a:rPr lang="en-GB" sz="1400" dirty="0"/>
                        <a:t>Be able to review a drama production. </a:t>
                      </a:r>
                    </a:p>
                    <a:p>
                      <a:pPr marL="0" marR="0" lvl="0" indent="0" algn="l">
                        <a:lnSpc>
                          <a:spcPct val="100000"/>
                        </a:lnSpc>
                        <a:spcBef>
                          <a:spcPts val="0"/>
                        </a:spcBef>
                        <a:spcAft>
                          <a:spcPts val="0"/>
                        </a:spcAft>
                        <a:buNone/>
                      </a:pPr>
                      <a:endParaRPr lang="en-GB" sz="140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52457">
                <a:tc gridSpan="2">
                  <a:txBody>
                    <a:bodyPr/>
                    <a:lstStyle/>
                    <a:p>
                      <a:pPr algn="ctr"/>
                      <a:r>
                        <a:rPr lang="en-GB" sz="13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bl>
          </a:graphicData>
        </a:graphic>
      </p:graphicFrame>
      <p:graphicFrame>
        <p:nvGraphicFramePr>
          <p:cNvPr id="3" name="Table 2">
            <a:extLst>
              <a:ext uri="{FF2B5EF4-FFF2-40B4-BE49-F238E27FC236}">
                <a16:creationId xmlns:a16="http://schemas.microsoft.com/office/drawing/2014/main" id="{C2D7B575-52B9-E93F-1CDF-B087EF2E3DE2}"/>
              </a:ext>
            </a:extLst>
          </p:cNvPr>
          <p:cNvGraphicFramePr>
            <a:graphicFrameLocks noGrp="1"/>
          </p:cNvGraphicFramePr>
          <p:nvPr>
            <p:extLst>
              <p:ext uri="{D42A27DB-BD31-4B8C-83A1-F6EECF244321}">
                <p14:modId xmlns:p14="http://schemas.microsoft.com/office/powerpoint/2010/main" val="2326607592"/>
              </p:ext>
            </p:extLst>
          </p:nvPr>
        </p:nvGraphicFramePr>
        <p:xfrm>
          <a:off x="339170" y="4452989"/>
          <a:ext cx="11379588" cy="1939834"/>
        </p:xfrm>
        <a:graphic>
          <a:graphicData uri="http://schemas.openxmlformats.org/drawingml/2006/table">
            <a:tbl>
              <a:tblPr firstRow="1" bandRow="1">
                <a:tableStyleId>{5C22544A-7EE6-4342-B048-85BDC9FD1C3A}</a:tableStyleId>
              </a:tblPr>
              <a:tblGrid>
                <a:gridCol w="5689794">
                  <a:extLst>
                    <a:ext uri="{9D8B030D-6E8A-4147-A177-3AD203B41FA5}">
                      <a16:colId xmlns:a16="http://schemas.microsoft.com/office/drawing/2014/main" val="2991000777"/>
                    </a:ext>
                  </a:extLst>
                </a:gridCol>
                <a:gridCol w="5689794">
                  <a:extLst>
                    <a:ext uri="{9D8B030D-6E8A-4147-A177-3AD203B41FA5}">
                      <a16:colId xmlns:a16="http://schemas.microsoft.com/office/drawing/2014/main" val="2025358593"/>
                    </a:ext>
                  </a:extLst>
                </a:gridCol>
              </a:tblGrid>
              <a:tr h="1839527">
                <a:tc>
                  <a:txBody>
                    <a:bodyPr/>
                    <a:lstStyle/>
                    <a:p>
                      <a:endParaRPr lang="en-US" sz="600" b="0" i="0" kern="1200" dirty="0">
                        <a:solidFill>
                          <a:schemeClr val="dk1"/>
                        </a:solidFill>
                        <a:effectLst/>
                        <a:latin typeface="+mn-lt"/>
                        <a:ea typeface="+mn-ea"/>
                        <a:cs typeface="+mn-cs"/>
                      </a:endParaRPr>
                    </a:p>
                    <a:p>
                      <a:r>
                        <a:rPr lang="en-US" sz="1000" b="0" i="0" kern="1200" dirty="0">
                          <a:solidFill>
                            <a:schemeClr val="dk1"/>
                          </a:solidFill>
                          <a:effectLst/>
                          <a:latin typeface="+mn-lt"/>
                          <a:ea typeface="+mn-ea"/>
                          <a:cs typeface="+mn-cs"/>
                        </a:rPr>
                        <a:t>The learner can:</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Choose a theme for a drama production from a choice of three options</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State the part or character they have chosen to play</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Show they understand when to start and finish own parts</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Use vocal and facial expressions to convey meaning and excitement</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Create a character profile for the character or part they are playing</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Design a costume for the character or part they are playing</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Label the costume for the character or part they are playing with appropriate support</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Take part in a series of rehearsals, </a:t>
                      </a:r>
                      <a:r>
                        <a:rPr lang="en-US" sz="1000" b="0" i="0" kern="1200" dirty="0" err="1">
                          <a:solidFill>
                            <a:schemeClr val="dk1"/>
                          </a:solidFill>
                          <a:effectLst/>
                          <a:latin typeface="+mn-lt"/>
                          <a:ea typeface="+mn-ea"/>
                          <a:cs typeface="+mn-cs"/>
                        </a:rPr>
                        <a:t>practising</a:t>
                      </a:r>
                      <a:r>
                        <a:rPr lang="en-US" sz="1000" b="0" i="0" kern="1200" dirty="0">
                          <a:solidFill>
                            <a:schemeClr val="dk1"/>
                          </a:solidFill>
                          <a:effectLst/>
                          <a:latin typeface="+mn-lt"/>
                          <a:ea typeface="+mn-ea"/>
                          <a:cs typeface="+mn-cs"/>
                        </a:rPr>
                        <a:t> vocal expressions, facial expressions and body language appropriate to the part</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Take part in a performance to an audience demonstrating improved communication skills</a:t>
                      </a:r>
                    </a:p>
                    <a:p>
                      <a:endParaRPr lang="en-US" sz="700" b="0" i="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endParaRPr lang="en-GB" sz="600" b="0" i="0" kern="1200" dirty="0">
                        <a:solidFill>
                          <a:schemeClr val="dk1"/>
                        </a:solidFill>
                        <a:effectLst/>
                        <a:latin typeface="+mn-lt"/>
                        <a:ea typeface="+mn-ea"/>
                        <a:cs typeface="+mn-cs"/>
                      </a:endParaRPr>
                    </a:p>
                    <a:p>
                      <a:r>
                        <a:rPr lang="en-US" sz="1200" b="0" i="0" kern="1200" dirty="0">
                          <a:solidFill>
                            <a:schemeClr val="dk1"/>
                          </a:solidFill>
                          <a:effectLst/>
                          <a:latin typeface="+mn-lt"/>
                          <a:ea typeface="+mn-ea"/>
                          <a:cs typeface="+mn-cs"/>
                        </a:rPr>
                        <a:t>The learner can:</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Choose a theme for a drama production from a choice of three </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Choose an appropriate costume for a drama production from a choice of three</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Identify when to start and finish their own parts within the drama production </a:t>
                      </a:r>
                      <a:r>
                        <a:rPr lang="en-US" sz="1200" b="0" i="0" kern="1200" dirty="0" err="1">
                          <a:solidFill>
                            <a:schemeClr val="dk1"/>
                          </a:solidFill>
                          <a:effectLst/>
                          <a:latin typeface="+mn-lt"/>
                          <a:ea typeface="+mn-ea"/>
                          <a:cs typeface="+mn-cs"/>
                        </a:rPr>
                        <a:t>eg</a:t>
                      </a:r>
                      <a:r>
                        <a:rPr lang="en-US" sz="1200" b="0" i="0" kern="1200" dirty="0">
                          <a:solidFill>
                            <a:schemeClr val="dk1"/>
                          </a:solidFill>
                          <a:effectLst/>
                          <a:latin typeface="+mn-lt"/>
                          <a:ea typeface="+mn-ea"/>
                          <a:cs typeface="+mn-cs"/>
                        </a:rPr>
                        <a:t> staging, lighting, dancing, walking on and off stage </a:t>
                      </a:r>
                      <a:r>
                        <a:rPr lang="en-US" sz="1200" b="0" i="0" kern="1200" dirty="0" err="1">
                          <a:solidFill>
                            <a:schemeClr val="dk1"/>
                          </a:solidFill>
                          <a:effectLst/>
                          <a:latin typeface="+mn-lt"/>
                          <a:ea typeface="+mn-ea"/>
                          <a:cs typeface="+mn-cs"/>
                        </a:rPr>
                        <a:t>etc</a:t>
                      </a:r>
                      <a:r>
                        <a:rPr lang="en-US" sz="1200" b="0" i="0" kern="1200" dirty="0">
                          <a:solidFill>
                            <a:schemeClr val="dk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Take part in a short drama production with appropriate support </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State one thing that went well in the drama production</a:t>
                      </a:r>
                    </a:p>
                    <a:p>
                      <a:pPr marL="171450" indent="-171450">
                        <a:buFont typeface="Arial" panose="020B0604020202020204" pitchFamily="34" charset="0"/>
                        <a:buChar char="•"/>
                      </a:pPr>
                      <a:r>
                        <a:rPr lang="en-US" sz="1200" b="0" i="0" kern="1200" dirty="0">
                          <a:solidFill>
                            <a:schemeClr val="dk1"/>
                          </a:solidFill>
                          <a:effectLst/>
                          <a:latin typeface="+mn-lt"/>
                          <a:ea typeface="+mn-ea"/>
                          <a:cs typeface="+mn-cs"/>
                        </a:rPr>
                        <a:t>State one thing they would change or do differently </a:t>
                      </a:r>
                    </a:p>
                    <a:p>
                      <a:endParaRPr lang="en-GB" sz="600" dirty="0">
                        <a:solidFill>
                          <a:schemeClr val="tx1"/>
                        </a:solidFill>
                      </a:endParaRPr>
                    </a:p>
                    <a:p>
                      <a:endParaRPr lang="en-GB" sz="9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599818072"/>
                  </a:ext>
                </a:extLst>
              </a:tr>
            </a:tbl>
          </a:graphicData>
        </a:graphic>
      </p:graphicFrame>
    </p:spTree>
    <p:extLst>
      <p:ext uri="{BB962C8B-B14F-4D97-AF65-F5344CB8AC3E}">
        <p14:creationId xmlns:p14="http://schemas.microsoft.com/office/powerpoint/2010/main" val="2994948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2334125" y="185121"/>
            <a:ext cx="8155349" cy="1325563"/>
          </a:xfrm>
          <a:prstGeom prst="rect">
            <a:avLst/>
          </a:prstGeom>
        </p:spPr>
        <p:txBody>
          <a:bodyPr vert="horz" lIns="65314" tIns="32657" rIns="65314" bIns="32657" rtlCol="0" anchor="t">
            <a:normAutofit fontScale="550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5714" b="1" spc="214" dirty="0">
                <a:solidFill>
                  <a:srgbClr val="4D4D4D"/>
                </a:solidFill>
                <a:latin typeface="+mn-lt"/>
              </a:rPr>
              <a:t>Expressive Arts SEQUENCE OF LEARNING KS4 Nexus Year 1, 2 </a:t>
            </a:r>
            <a:r>
              <a:rPr lang="en-GB" sz="5714" b="1" u="sng" spc="214" dirty="0">
                <a:solidFill>
                  <a:srgbClr val="4D4D4D"/>
                </a:solidFill>
                <a:latin typeface="+mn-lt"/>
              </a:rPr>
              <a:t>Film and Media</a:t>
            </a:r>
            <a:endParaRPr lang="en-GB" sz="5714" b="1" u="sng" spc="214" dirty="0">
              <a:solidFill>
                <a:srgbClr val="4D4D4D"/>
              </a:solidFill>
              <a:latin typeface="+mn-lt"/>
              <a:ea typeface="Calibri"/>
              <a:cs typeface="Calibri"/>
            </a:endParaRPr>
          </a:p>
          <a:p>
            <a:r>
              <a:rPr lang="en-GB" sz="5714" b="1" spc="214" dirty="0">
                <a:solidFill>
                  <a:srgbClr val="4D4D4D"/>
                </a:solidFill>
                <a:latin typeface="+mn-lt"/>
              </a:rPr>
              <a:t>2024-2026 </a:t>
            </a:r>
            <a:r>
              <a:rPr lang="en-GB" sz="5714" b="1" spc="214" dirty="0">
                <a:solidFill>
                  <a:srgbClr val="4D4D4D"/>
                </a:solidFill>
                <a:highlight>
                  <a:srgbClr val="FFFF00"/>
                </a:highlight>
                <a:latin typeface="+mn-lt"/>
              </a:rPr>
              <a:t>(E2/E3)</a:t>
            </a:r>
            <a:endParaRPr lang="en-GB" sz="6000" b="1" spc="214" dirty="0">
              <a:solidFill>
                <a:srgbClr val="4D4D4D"/>
              </a:solidFill>
              <a:highlight>
                <a:srgbClr val="FFFF00"/>
              </a:highlight>
              <a:latin typeface="+mn-lt"/>
            </a:endParaRP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287411" y="185121"/>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5857" y="110638"/>
            <a:ext cx="1358964" cy="592489"/>
          </a:xfrm>
          <a:prstGeom prst="rect">
            <a:avLst/>
          </a:prstGeom>
        </p:spPr>
      </p:pic>
      <p:graphicFrame>
        <p:nvGraphicFramePr>
          <p:cNvPr id="2" name="Table 1">
            <a:extLst>
              <a:ext uri="{FF2B5EF4-FFF2-40B4-BE49-F238E27FC236}">
                <a16:creationId xmlns:a16="http://schemas.microsoft.com/office/drawing/2014/main" id="{E24E4FF3-243E-7A65-8250-93FD45222782}"/>
              </a:ext>
            </a:extLst>
          </p:cNvPr>
          <p:cNvGraphicFramePr>
            <a:graphicFrameLocks noGrp="1"/>
          </p:cNvGraphicFramePr>
          <p:nvPr>
            <p:extLst>
              <p:ext uri="{D42A27DB-BD31-4B8C-83A1-F6EECF244321}">
                <p14:modId xmlns:p14="http://schemas.microsoft.com/office/powerpoint/2010/main" val="3375280292"/>
              </p:ext>
            </p:extLst>
          </p:nvPr>
        </p:nvGraphicFramePr>
        <p:xfrm>
          <a:off x="266026" y="1337881"/>
          <a:ext cx="11659948" cy="4962800"/>
        </p:xfrm>
        <a:graphic>
          <a:graphicData uri="http://schemas.openxmlformats.org/drawingml/2006/table">
            <a:tbl>
              <a:tblPr firstRow="1" bandRow="1">
                <a:tableStyleId>{5C22544A-7EE6-4342-B048-85BDC9FD1C3A}</a:tableStyleId>
              </a:tblPr>
              <a:tblGrid>
                <a:gridCol w="5829974">
                  <a:extLst>
                    <a:ext uri="{9D8B030D-6E8A-4147-A177-3AD203B41FA5}">
                      <a16:colId xmlns:a16="http://schemas.microsoft.com/office/drawing/2014/main" val="1643026118"/>
                    </a:ext>
                  </a:extLst>
                </a:gridCol>
                <a:gridCol w="5829974">
                  <a:extLst>
                    <a:ext uri="{9D8B030D-6E8A-4147-A177-3AD203B41FA5}">
                      <a16:colId xmlns:a16="http://schemas.microsoft.com/office/drawing/2014/main" val="2893469364"/>
                    </a:ext>
                  </a:extLst>
                </a:gridCol>
              </a:tblGrid>
              <a:tr h="652944">
                <a:tc>
                  <a:txBody>
                    <a:bodyPr/>
                    <a:lstStyle/>
                    <a:p>
                      <a:pPr algn="ctr"/>
                      <a:r>
                        <a:rPr lang="en-GB" sz="1300" dirty="0">
                          <a:solidFill>
                            <a:schemeClr val="tx1"/>
                          </a:solidFill>
                        </a:rPr>
                        <a:t>Year 1</a:t>
                      </a:r>
                    </a:p>
                    <a:p>
                      <a:pPr algn="ctr"/>
                      <a:r>
                        <a:rPr lang="en-GB" sz="1300" dirty="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52254">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640557">
                <a:tc>
                  <a:txBody>
                    <a:bodyPr/>
                    <a:lstStyle/>
                    <a:p>
                      <a:pPr lvl="0">
                        <a:buNone/>
                      </a:pPr>
                      <a:r>
                        <a:rPr lang="en-GB" sz="900" b="0" i="0" u="none" strike="noStrike" noProof="0" dirty="0">
                          <a:solidFill>
                            <a:schemeClr val="tx1"/>
                          </a:solidFill>
                          <a:latin typeface="Calibri"/>
                        </a:rPr>
                        <a:t>This unit aims to enable learners to gain knowledge of film genres and their key features:</a:t>
                      </a:r>
                    </a:p>
                    <a:p>
                      <a:pPr lvl="0">
                        <a:buNone/>
                      </a:pPr>
                      <a:r>
                        <a:rPr lang="en-GB" sz="1000" dirty="0"/>
                        <a:t>LO1 Know how films are grouped in genres. AC1.1 Identify film genres. AC1.2 Identify films from genres. AC1.3 Identify similarities between films in genres.</a:t>
                      </a:r>
                    </a:p>
                    <a:p>
                      <a:pPr lvl="0">
                        <a:buNone/>
                      </a:pPr>
                      <a:r>
                        <a:rPr lang="en-GB" sz="1000" dirty="0"/>
                        <a:t>LO2 Know key conventions of film genres. AC2.1 Identify typical settings of film genres. AC2.2 Identify typical characters of film genres. AC2.3 Identify typical events of film genres.</a:t>
                      </a:r>
                    </a:p>
                    <a:p>
                      <a:pPr lvl="0">
                        <a:buNone/>
                      </a:pPr>
                      <a:r>
                        <a:rPr lang="en-GB" sz="1000" dirty="0"/>
                        <a:t> LO3 Be able to produce an idea for a new film from a genre. AC3.1 Identify a title for a new film. AC3.2 Identify the setting of the new film. AC3.3 Identify key characters from the new film. AC3.4 Identify main events in the new film’s story. </a:t>
                      </a:r>
                      <a:endParaRPr lang="en-GB" sz="1000" b="0" i="0" u="none" strike="noStrike" noProof="0" dirty="0">
                        <a:solidFill>
                          <a:schemeClr val="tx1"/>
                        </a:solidFill>
                        <a:latin typeface="Calibri"/>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lvl="0">
                        <a:buNone/>
                      </a:pPr>
                      <a:r>
                        <a:rPr lang="en-GB" sz="900" b="0" i="0" u="none" strike="noStrike" noProof="0" dirty="0">
                          <a:solidFill>
                            <a:schemeClr val="tx1"/>
                          </a:solidFill>
                          <a:latin typeface="Calibri"/>
                        </a:rPr>
                        <a:t>This unit aims to enable learners to gain knowledge of film genres and their key features.</a:t>
                      </a:r>
                    </a:p>
                    <a:p>
                      <a:pPr lvl="0">
                        <a:buNone/>
                      </a:pPr>
                      <a:r>
                        <a:rPr lang="en-GB" sz="1050" b="0" i="0" u="none" strike="noStrike" noProof="0" dirty="0">
                          <a:solidFill>
                            <a:schemeClr val="tx1"/>
                          </a:solidFill>
                          <a:latin typeface="+mn-lt"/>
                        </a:rPr>
                        <a:t>LO1 Know how films are grouped in genres. AC1.1 Identify film genres. AC1.2 Identify films from genres. AC1.3 Identify similarities between films in genres.</a:t>
                      </a:r>
                    </a:p>
                    <a:p>
                      <a:pPr lvl="0">
                        <a:buNone/>
                      </a:pPr>
                      <a:r>
                        <a:rPr lang="en-GB" sz="1050" b="0" i="0" u="none" strike="noStrike" noProof="0" dirty="0">
                          <a:solidFill>
                            <a:schemeClr val="tx1"/>
                          </a:solidFill>
                          <a:latin typeface="+mn-lt"/>
                        </a:rPr>
                        <a:t>LO2 Know key conventions of film genres. AC2.1 Identify typical settings of film genres. AC2.2 Identify typical characters of film genres. AC2.3 Identify typical events of film genres.</a:t>
                      </a:r>
                    </a:p>
                    <a:p>
                      <a:pPr lvl="0">
                        <a:buNone/>
                      </a:pPr>
                      <a:r>
                        <a:rPr lang="en-GB" sz="1050" b="0" i="0" u="none" strike="noStrike" noProof="0" dirty="0">
                          <a:solidFill>
                            <a:schemeClr val="tx1"/>
                          </a:solidFill>
                          <a:latin typeface="+mn-lt"/>
                        </a:rPr>
                        <a:t> LO3 Be able to produce an idea for a new film from a genre. AC3.1 Identify a title for a new film. AC3.2 Identify the setting of the new film. AC3.3 Identify key characters from the new film. AC3.4 Identify main events in the new film’s story. </a:t>
                      </a:r>
                    </a:p>
                    <a:p>
                      <a:pPr lvl="0">
                        <a:buNone/>
                      </a:pPr>
                      <a:endParaRPr lang="en-GB" sz="900" b="0" i="0" u="none" strike="noStrike" noProof="0" dirty="0">
                        <a:solidFill>
                          <a:schemeClr val="tx1"/>
                        </a:solidFill>
                        <a:latin typeface="Calibri"/>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352254">
                <a:tc gridSpan="2">
                  <a:txBody>
                    <a:bodyPr/>
                    <a:lstStyle/>
                    <a:p>
                      <a:pPr algn="ctr"/>
                      <a:r>
                        <a:rPr lang="en-GB" sz="13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578387">
                <a:tc>
                  <a:txBody>
                    <a:bodyPr/>
                    <a:lstStyle/>
                    <a:p>
                      <a:pPr>
                        <a:defRPr sz="3000">
                          <a:solidFill>
                            <a:srgbClr val="FFFFFF"/>
                          </a:solidFill>
                        </a:defRPr>
                      </a:pPr>
                      <a:r>
                        <a:rPr lang="en-GB" sz="1050" b="1" noProof="1">
                          <a:solidFill>
                            <a:schemeClr val="tx1"/>
                          </a:solidFill>
                        </a:rPr>
                        <a:t>Entry Level 2 and 3 (E2 80 GLHrs, E3 100 GLHrs)</a:t>
                      </a:r>
                    </a:p>
                    <a:p>
                      <a:pPr>
                        <a:defRPr sz="3000">
                          <a:solidFill>
                            <a:srgbClr val="FFFFFF"/>
                          </a:solidFill>
                        </a:defRPr>
                      </a:pPr>
                      <a:r>
                        <a:rPr lang="en-GB" sz="1050" b="1" noProof="1">
                          <a:solidFill>
                            <a:schemeClr val="tx1"/>
                          </a:solidFill>
                        </a:rPr>
                        <a:t>Exploring Film Genres 6300</a:t>
                      </a:r>
                    </a:p>
                    <a:p>
                      <a:pPr>
                        <a:defRPr sz="3000">
                          <a:solidFill>
                            <a:srgbClr val="FFFFFF"/>
                          </a:solidFill>
                        </a:defRPr>
                      </a:pPr>
                      <a:r>
                        <a:rPr lang="en-GB" sz="1050" b="1" noProof="1">
                          <a:solidFill>
                            <a:schemeClr val="tx1"/>
                          </a:solidFill>
                        </a:rPr>
                        <a:t>Learners will gain knowledge of film genres and their key features:</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film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describe films from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similarities between films in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typical settings of film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typical characters of film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typical events of film genres</a:t>
                      </a:r>
                    </a:p>
                    <a:p>
                      <a:pPr marL="171450" indent="-171450">
                        <a:buFont typeface="Arial" panose="020B0604020202020204" pitchFamily="34" charset="0"/>
                        <a:buChar char="•"/>
                        <a:defRPr sz="3000">
                          <a:solidFill>
                            <a:srgbClr val="FFFFFF"/>
                          </a:solidFill>
                        </a:defRPr>
                      </a:pPr>
                      <a:r>
                        <a:rPr lang="en-GB" sz="1050" noProof="1">
                          <a:solidFill>
                            <a:schemeClr val="tx1"/>
                          </a:solidFill>
                        </a:rPr>
                        <a:t>identify a title for a new film</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the setting of the new film</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key characters from the new film</a:t>
                      </a:r>
                    </a:p>
                    <a:p>
                      <a:pPr marL="171450" indent="-171450">
                        <a:buFont typeface="Arial" panose="020B0604020202020204" pitchFamily="34" charset="0"/>
                        <a:buChar char="•"/>
                        <a:defRPr sz="3000">
                          <a:solidFill>
                            <a:srgbClr val="FFFFFF"/>
                          </a:solidFill>
                        </a:defRPr>
                      </a:pPr>
                      <a:r>
                        <a:rPr lang="en-GB" sz="1050" noProof="1">
                          <a:solidFill>
                            <a:schemeClr val="tx1"/>
                          </a:solidFill>
                        </a:rPr>
                        <a:t>outline main events in the new film’s story.</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gn="l">
                        <a:lnSpc>
                          <a:spcPct val="100000"/>
                        </a:lnSpc>
                      </a:pPr>
                      <a:r>
                        <a:rPr lang="en-GB" sz="1050" b="1" noProof="1">
                          <a:solidFill>
                            <a:schemeClr val="tx1"/>
                          </a:solidFill>
                        </a:rPr>
                        <a:t>Entry Level 2 and 3 (E2 80 GLHrs E3 100 GLHrs)</a:t>
                      </a:r>
                    </a:p>
                    <a:p>
                      <a:pPr marL="0" lvl="0" indent="0" algn="l">
                        <a:lnSpc>
                          <a:spcPct val="100000"/>
                        </a:lnSpc>
                        <a:buNone/>
                      </a:pPr>
                      <a:r>
                        <a:rPr lang="en-GB" sz="1050" b="1" i="0" u="none" strike="noStrike" baseline="0" noProof="1">
                          <a:solidFill>
                            <a:srgbClr val="000000"/>
                          </a:solidFill>
                          <a:latin typeface="Calibri"/>
                        </a:rPr>
                        <a:t>Exploring Film Genres 6300</a:t>
                      </a:r>
                    </a:p>
                    <a:p>
                      <a:pPr marL="0" lvl="0" indent="0" algn="l">
                        <a:lnSpc>
                          <a:spcPct val="100000"/>
                        </a:lnSpc>
                        <a:buNone/>
                      </a:pPr>
                      <a:r>
                        <a:rPr lang="en-GB" sz="1050" b="1" i="0" u="none" strike="noStrike" baseline="0" noProof="1">
                          <a:solidFill>
                            <a:srgbClr val="000000"/>
                          </a:solidFill>
                          <a:latin typeface="Calibri"/>
                        </a:rPr>
                        <a:t>Learners will gain knowledge of film genres and their key features:</a:t>
                      </a:r>
                    </a:p>
                    <a:p>
                      <a:pPr marL="0" lvl="0" indent="0" algn="l">
                        <a:lnSpc>
                          <a:spcPct val="100000"/>
                        </a:lnSpc>
                        <a:buNone/>
                      </a:pPr>
                      <a:r>
                        <a:rPr lang="en-GB" sz="1050" b="0" i="0" u="none" strike="noStrike" baseline="0" noProof="1">
                          <a:solidFill>
                            <a:srgbClr val="000000"/>
                          </a:solidFill>
                          <a:latin typeface="Calibri"/>
                        </a:rPr>
                        <a:t>outline film genres</a:t>
                      </a:r>
                    </a:p>
                    <a:p>
                      <a:pPr marL="0" lvl="0" indent="0" algn="l">
                        <a:lnSpc>
                          <a:spcPct val="100000"/>
                        </a:lnSpc>
                        <a:buNone/>
                      </a:pPr>
                      <a:r>
                        <a:rPr lang="en-GB" sz="1050" b="0" i="0" u="none" strike="noStrike" baseline="0" noProof="1">
                          <a:solidFill>
                            <a:srgbClr val="000000"/>
                          </a:solidFill>
                          <a:latin typeface="Calibri"/>
                        </a:rPr>
                        <a:t>describe films from genres</a:t>
                      </a:r>
                    </a:p>
                    <a:p>
                      <a:pPr marL="0" lvl="0" indent="0" algn="l">
                        <a:lnSpc>
                          <a:spcPct val="100000"/>
                        </a:lnSpc>
                        <a:buNone/>
                      </a:pPr>
                      <a:r>
                        <a:rPr lang="en-GB" sz="1050" b="0" i="0" u="none" strike="noStrike" baseline="0" noProof="1">
                          <a:solidFill>
                            <a:srgbClr val="000000"/>
                          </a:solidFill>
                          <a:latin typeface="Calibri"/>
                        </a:rPr>
                        <a:t>outline similarities between films in genres</a:t>
                      </a:r>
                    </a:p>
                    <a:p>
                      <a:pPr marL="0" lvl="0" indent="0" algn="l">
                        <a:lnSpc>
                          <a:spcPct val="100000"/>
                        </a:lnSpc>
                        <a:buNone/>
                      </a:pPr>
                      <a:r>
                        <a:rPr lang="en-GB" sz="1050" b="0" i="0" u="none" strike="noStrike" baseline="0" noProof="1">
                          <a:solidFill>
                            <a:srgbClr val="000000"/>
                          </a:solidFill>
                          <a:latin typeface="Calibri"/>
                        </a:rPr>
                        <a:t>outline typical settings of film genres</a:t>
                      </a:r>
                    </a:p>
                    <a:p>
                      <a:pPr marL="0" lvl="0" indent="0" algn="l">
                        <a:lnSpc>
                          <a:spcPct val="100000"/>
                        </a:lnSpc>
                        <a:buNone/>
                      </a:pPr>
                      <a:r>
                        <a:rPr lang="en-GB" sz="1050" b="0" i="0" u="none" strike="noStrike" baseline="0" noProof="1">
                          <a:solidFill>
                            <a:srgbClr val="000000"/>
                          </a:solidFill>
                          <a:latin typeface="Calibri"/>
                        </a:rPr>
                        <a:t>outline typical characters of film genres</a:t>
                      </a:r>
                    </a:p>
                    <a:p>
                      <a:pPr marL="0" lvl="0" indent="0" algn="l">
                        <a:lnSpc>
                          <a:spcPct val="100000"/>
                        </a:lnSpc>
                        <a:buNone/>
                      </a:pPr>
                      <a:r>
                        <a:rPr lang="en-GB" sz="1050" b="0" i="0" u="none" strike="noStrike" baseline="0" noProof="1">
                          <a:solidFill>
                            <a:srgbClr val="000000"/>
                          </a:solidFill>
                          <a:latin typeface="Calibri"/>
                        </a:rPr>
                        <a:t>outline typical events of film genres</a:t>
                      </a:r>
                    </a:p>
                    <a:p>
                      <a:pPr marL="0" lvl="0" indent="0" algn="l">
                        <a:lnSpc>
                          <a:spcPct val="100000"/>
                        </a:lnSpc>
                        <a:buNone/>
                      </a:pPr>
                      <a:r>
                        <a:rPr lang="en-GB" sz="1050" b="0" i="0" u="none" strike="noStrike" baseline="0" noProof="1">
                          <a:solidFill>
                            <a:srgbClr val="000000"/>
                          </a:solidFill>
                          <a:latin typeface="Calibri"/>
                        </a:rPr>
                        <a:t>identify a title for a new film</a:t>
                      </a:r>
                    </a:p>
                    <a:p>
                      <a:pPr marL="0" lvl="0" indent="0" algn="l">
                        <a:lnSpc>
                          <a:spcPct val="100000"/>
                        </a:lnSpc>
                        <a:buNone/>
                      </a:pPr>
                      <a:r>
                        <a:rPr lang="en-GB" sz="1050" b="0" i="0" u="none" strike="noStrike" baseline="0" noProof="1">
                          <a:solidFill>
                            <a:srgbClr val="000000"/>
                          </a:solidFill>
                          <a:latin typeface="Calibri"/>
                        </a:rPr>
                        <a:t>outline the setting of the new film</a:t>
                      </a:r>
                    </a:p>
                    <a:p>
                      <a:pPr marL="0" lvl="0" indent="0" algn="l">
                        <a:lnSpc>
                          <a:spcPct val="100000"/>
                        </a:lnSpc>
                        <a:buNone/>
                      </a:pPr>
                      <a:r>
                        <a:rPr lang="en-GB" sz="1050" b="0" i="0" u="none" strike="noStrike" baseline="0" noProof="1">
                          <a:solidFill>
                            <a:srgbClr val="000000"/>
                          </a:solidFill>
                          <a:latin typeface="Calibri"/>
                        </a:rPr>
                        <a:t>outline key characters from the new film</a:t>
                      </a:r>
                    </a:p>
                    <a:p>
                      <a:pPr lvl="0">
                        <a:buNone/>
                      </a:pPr>
                      <a:r>
                        <a:rPr lang="en-GB" sz="1050" b="0" i="0" u="none" strike="noStrike" baseline="0" noProof="1">
                          <a:solidFill>
                            <a:srgbClr val="000000"/>
                          </a:solidFill>
                          <a:latin typeface="Calibri"/>
                        </a:rPr>
                        <a:t>outline main events in the new film’s story.</a:t>
                      </a:r>
                      <a:endParaRPr lang="en-US" sz="2000" b="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3582864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6AF8-4160-D3C6-ABC6-F7E7A0B8A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4B3FE-8DA6-2F00-08C4-397B635F90E6}"/>
              </a:ext>
            </a:extLst>
          </p:cNvPr>
          <p:cNvSpPr>
            <a:spLocks noGrp="1"/>
          </p:cNvSpPr>
          <p:nvPr>
            <p:ph type="title"/>
          </p:nvPr>
        </p:nvSpPr>
        <p:spPr/>
        <p:txBody>
          <a:bodyPr/>
          <a:lstStyle/>
          <a:p>
            <a:r>
              <a:rPr lang="en-GB" dirty="0">
                <a:solidFill>
                  <a:srgbClr val="7030A0"/>
                </a:solidFill>
              </a:rPr>
              <a:t>Assessment KS4 Media – WJEC E2/E3 units</a:t>
            </a:r>
          </a:p>
        </p:txBody>
      </p:sp>
      <p:sp>
        <p:nvSpPr>
          <p:cNvPr id="3" name="Content Placeholder 2">
            <a:extLst>
              <a:ext uri="{FF2B5EF4-FFF2-40B4-BE49-F238E27FC236}">
                <a16:creationId xmlns:a16="http://schemas.microsoft.com/office/drawing/2014/main" id="{9C34E388-E916-701D-CFB4-EFA5BE57FA8D}"/>
              </a:ext>
            </a:extLst>
          </p:cNvPr>
          <p:cNvSpPr>
            <a:spLocks noGrp="1"/>
          </p:cNvSpPr>
          <p:nvPr>
            <p:ph idx="1"/>
          </p:nvPr>
        </p:nvSpPr>
        <p:spPr>
          <a:xfrm>
            <a:off x="661219" y="1481496"/>
            <a:ext cx="11176819" cy="5204440"/>
          </a:xfrm>
        </p:spPr>
        <p:txBody>
          <a:bodyPr>
            <a:normAutofit fontScale="32500" lnSpcReduction="20000"/>
          </a:bodyPr>
          <a:lstStyle/>
          <a:p>
            <a:pPr>
              <a:lnSpc>
                <a:spcPct val="170000"/>
              </a:lnSpc>
            </a:pPr>
            <a:r>
              <a:rPr lang="en-GB" sz="6200" dirty="0">
                <a:solidFill>
                  <a:srgbClr val="7030A0"/>
                </a:solidFill>
              </a:rPr>
              <a:t>Summative assessment criteria and how these are assessed – assessed against Entry Level 2 or 3 WJEC Creative Pathways units criteria.  </a:t>
            </a:r>
          </a:p>
          <a:p>
            <a:pPr>
              <a:lnSpc>
                <a:spcPct val="170000"/>
              </a:lnSpc>
            </a:pPr>
            <a:r>
              <a:rPr lang="en-GB" sz="6200" dirty="0">
                <a:solidFill>
                  <a:srgbClr val="7030A0"/>
                </a:solidFill>
              </a:rPr>
              <a:t> Frequency of assessments – as and when students have completed a task.  Combination of formative and summative.</a:t>
            </a:r>
          </a:p>
          <a:p>
            <a:pPr>
              <a:lnSpc>
                <a:spcPct val="170000"/>
              </a:lnSpc>
            </a:pPr>
            <a:r>
              <a:rPr lang="en-GB" sz="6200" dirty="0">
                <a:solidFill>
                  <a:srgbClr val="7030A0"/>
                </a:solidFill>
              </a:rPr>
              <a:t>Format of assessments  - Collation of practical tasks, written progress logs, staff witness statements, transcripts of evaluative dialogue between staff and students.  Assessment record then completed.</a:t>
            </a:r>
          </a:p>
          <a:p>
            <a:pPr>
              <a:lnSpc>
                <a:spcPct val="170000"/>
              </a:lnSpc>
            </a:pPr>
            <a:r>
              <a:rPr lang="en-GB" sz="6200" dirty="0">
                <a:solidFill>
                  <a:srgbClr val="7030A0"/>
                </a:solidFill>
              </a:rPr>
              <a:t>How results are currently recorded –WJEC assessment records. </a:t>
            </a:r>
          </a:p>
          <a:p>
            <a:pPr>
              <a:lnSpc>
                <a:spcPct val="170000"/>
              </a:lnSpc>
            </a:pPr>
            <a:r>
              <a:rPr lang="en-GB" sz="6200" dirty="0">
                <a:solidFill>
                  <a:srgbClr val="7030A0"/>
                </a:solidFill>
              </a:rPr>
              <a:t>Where evidence of levels can be found – students’ coursework folders.</a:t>
            </a:r>
          </a:p>
          <a:p>
            <a:pPr>
              <a:lnSpc>
                <a:spcPct val="170000"/>
              </a:lnSpc>
            </a:pPr>
            <a:r>
              <a:rPr lang="en-GB" sz="6200" dirty="0">
                <a:solidFill>
                  <a:srgbClr val="7030A0"/>
                </a:solidFill>
              </a:rPr>
              <a:t>Moderation – discussions with TAs during lessons.  External moderation.</a:t>
            </a:r>
          </a:p>
          <a:p>
            <a:pPr>
              <a:lnSpc>
                <a:spcPct val="170000"/>
              </a:lnSpc>
            </a:pPr>
            <a:endParaRPr lang="en-GB" sz="6200" dirty="0">
              <a:solidFill>
                <a:srgbClr val="7030A0"/>
              </a:solidFill>
              <a:highlight>
                <a:srgbClr val="FFFF00"/>
              </a:highlight>
            </a:endParaRPr>
          </a:p>
          <a:p>
            <a:pPr>
              <a:lnSpc>
                <a:spcPct val="170000"/>
              </a:lnSpc>
            </a:pPr>
            <a:endParaRPr lang="en-GB" sz="4200" dirty="0">
              <a:solidFill>
                <a:srgbClr val="7030A0"/>
              </a:solidFill>
              <a:highlight>
                <a:srgbClr val="FFFF00"/>
              </a:highlight>
            </a:endParaRPr>
          </a:p>
          <a:p>
            <a:endParaRPr lang="en-GB" dirty="0"/>
          </a:p>
        </p:txBody>
      </p:sp>
    </p:spTree>
    <p:extLst>
      <p:ext uri="{BB962C8B-B14F-4D97-AF65-F5344CB8AC3E}">
        <p14:creationId xmlns:p14="http://schemas.microsoft.com/office/powerpoint/2010/main" val="1072033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14C64-2056-11A1-C9CD-861E6760F7F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69925C0-CF41-348C-FA62-68F7837E80F5}"/>
              </a:ext>
            </a:extLst>
          </p:cNvPr>
          <p:cNvSpPr txBox="1">
            <a:spLocks/>
          </p:cNvSpPr>
          <p:nvPr/>
        </p:nvSpPr>
        <p:spPr>
          <a:xfrm>
            <a:off x="2334125" y="185121"/>
            <a:ext cx="8155349" cy="1325563"/>
          </a:xfrm>
          <a:prstGeom prst="rect">
            <a:avLst/>
          </a:prstGeom>
        </p:spPr>
        <p:txBody>
          <a:bodyPr vert="horz" lIns="65314" tIns="32657" rIns="65314" bIns="32657" rtlCol="0" anchor="t">
            <a:normAutofit fontScale="550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5714" b="1" spc="214" dirty="0">
                <a:solidFill>
                  <a:srgbClr val="4D4D4D"/>
                </a:solidFill>
                <a:latin typeface="+mn-lt"/>
              </a:rPr>
              <a:t>Expressive Arts SEQUENCE OF LEARNING KS4 Mosaic Year 1, 2 </a:t>
            </a:r>
            <a:r>
              <a:rPr lang="en-GB" sz="5714" b="1" u="sng" spc="214" dirty="0">
                <a:solidFill>
                  <a:srgbClr val="4D4D4D"/>
                </a:solidFill>
                <a:latin typeface="+mn-lt"/>
              </a:rPr>
              <a:t>Film and Media</a:t>
            </a:r>
            <a:endParaRPr lang="en-GB" sz="5714" b="1" u="sng" spc="214" dirty="0">
              <a:solidFill>
                <a:srgbClr val="4D4D4D"/>
              </a:solidFill>
              <a:latin typeface="+mn-lt"/>
              <a:ea typeface="Calibri"/>
              <a:cs typeface="Calibri"/>
            </a:endParaRPr>
          </a:p>
          <a:p>
            <a:r>
              <a:rPr lang="en-GB" sz="5714" b="1" spc="214" dirty="0">
                <a:solidFill>
                  <a:srgbClr val="4D4D4D"/>
                </a:solidFill>
                <a:latin typeface="+mn-lt"/>
              </a:rPr>
              <a:t>2024-2026</a:t>
            </a:r>
            <a:endParaRPr lang="en-GB" sz="6000" b="1" spc="214" dirty="0">
              <a:solidFill>
                <a:srgbClr val="4D4D4D"/>
              </a:solidFill>
              <a:highlight>
                <a:srgbClr val="FFFF00"/>
              </a:highlight>
              <a:latin typeface="+mn-lt"/>
            </a:endParaRPr>
          </a:p>
        </p:txBody>
      </p:sp>
      <p:pic>
        <p:nvPicPr>
          <p:cNvPr id="21" name="Picture 20">
            <a:extLst>
              <a:ext uri="{FF2B5EF4-FFF2-40B4-BE49-F238E27FC236}">
                <a16:creationId xmlns:a16="http://schemas.microsoft.com/office/drawing/2014/main" id="{273C3054-3292-67CA-5713-DC7053B6DB40}"/>
              </a:ext>
            </a:extLst>
          </p:cNvPr>
          <p:cNvPicPr>
            <a:picLocks noChangeAspect="1"/>
          </p:cNvPicPr>
          <p:nvPr/>
        </p:nvPicPr>
        <p:blipFill>
          <a:blip r:embed="rId2"/>
          <a:stretch>
            <a:fillRect/>
          </a:stretch>
        </p:blipFill>
        <p:spPr>
          <a:xfrm>
            <a:off x="287411" y="185121"/>
            <a:ext cx="2162069" cy="592489"/>
          </a:xfrm>
          <a:prstGeom prst="rect">
            <a:avLst/>
          </a:prstGeom>
        </p:spPr>
      </p:pic>
      <p:pic>
        <p:nvPicPr>
          <p:cNvPr id="22" name="Picture 21">
            <a:extLst>
              <a:ext uri="{FF2B5EF4-FFF2-40B4-BE49-F238E27FC236}">
                <a16:creationId xmlns:a16="http://schemas.microsoft.com/office/drawing/2014/main" id="{F9694B86-B772-5EBE-7056-008AEE96C6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5857" y="110638"/>
            <a:ext cx="1358964" cy="592489"/>
          </a:xfrm>
          <a:prstGeom prst="rect">
            <a:avLst/>
          </a:prstGeom>
        </p:spPr>
      </p:pic>
      <p:graphicFrame>
        <p:nvGraphicFramePr>
          <p:cNvPr id="2" name="Table 1">
            <a:extLst>
              <a:ext uri="{FF2B5EF4-FFF2-40B4-BE49-F238E27FC236}">
                <a16:creationId xmlns:a16="http://schemas.microsoft.com/office/drawing/2014/main" id="{D597EB6E-E483-31BF-509F-65E3BC1E04EC}"/>
              </a:ext>
            </a:extLst>
          </p:cNvPr>
          <p:cNvGraphicFramePr>
            <a:graphicFrameLocks noGrp="1"/>
          </p:cNvGraphicFramePr>
          <p:nvPr>
            <p:extLst>
              <p:ext uri="{D42A27DB-BD31-4B8C-83A1-F6EECF244321}">
                <p14:modId xmlns:p14="http://schemas.microsoft.com/office/powerpoint/2010/main" val="2974817140"/>
              </p:ext>
            </p:extLst>
          </p:nvPr>
        </p:nvGraphicFramePr>
        <p:xfrm>
          <a:off x="266026" y="1337881"/>
          <a:ext cx="11659948" cy="2746912"/>
        </p:xfrm>
        <a:graphic>
          <a:graphicData uri="http://schemas.openxmlformats.org/drawingml/2006/table">
            <a:tbl>
              <a:tblPr firstRow="1" bandRow="1">
                <a:tableStyleId>{5C22544A-7EE6-4342-B048-85BDC9FD1C3A}</a:tableStyleId>
              </a:tblPr>
              <a:tblGrid>
                <a:gridCol w="5829974">
                  <a:extLst>
                    <a:ext uri="{9D8B030D-6E8A-4147-A177-3AD203B41FA5}">
                      <a16:colId xmlns:a16="http://schemas.microsoft.com/office/drawing/2014/main" val="1643026118"/>
                    </a:ext>
                  </a:extLst>
                </a:gridCol>
                <a:gridCol w="5829974">
                  <a:extLst>
                    <a:ext uri="{9D8B030D-6E8A-4147-A177-3AD203B41FA5}">
                      <a16:colId xmlns:a16="http://schemas.microsoft.com/office/drawing/2014/main" val="2893469364"/>
                    </a:ext>
                  </a:extLst>
                </a:gridCol>
              </a:tblGrid>
              <a:tr h="652944">
                <a:tc>
                  <a:txBody>
                    <a:bodyPr/>
                    <a:lstStyle/>
                    <a:p>
                      <a:pPr algn="ctr"/>
                      <a:endParaRPr lang="en-GB" sz="13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52254">
                <a:tc gridSpan="2">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640557">
                <a:tc>
                  <a:txBody>
                    <a:bodyPr/>
                    <a:lstStyle/>
                    <a:p>
                      <a:pPr lvl="0">
                        <a:buNone/>
                      </a:pPr>
                      <a:r>
                        <a:rPr lang="en-GB" sz="1200" b="1" i="0" u="none" strike="noStrike" noProof="0" dirty="0">
                          <a:solidFill>
                            <a:schemeClr val="tx1"/>
                          </a:solidFill>
                          <a:latin typeface="+mn-lt"/>
                        </a:rPr>
                        <a:t>Engaging with film and TV</a:t>
                      </a:r>
                    </a:p>
                    <a:p>
                      <a:pPr lvl="0">
                        <a:buNone/>
                      </a:pPr>
                      <a:r>
                        <a:rPr lang="en-GB" sz="1200" b="0" i="0" u="none" strike="noStrike" noProof="0" dirty="0">
                          <a:solidFill>
                            <a:schemeClr val="tx1"/>
                          </a:solidFill>
                          <a:latin typeface="+mn-lt"/>
                        </a:rPr>
                        <a:t>Challenge reference: 6882 WTE (10hrs)</a:t>
                      </a:r>
                    </a:p>
                    <a:p>
                      <a:pPr lvl="0">
                        <a:buNone/>
                      </a:pPr>
                      <a:r>
                        <a:rPr lang="en-GB" sz="1200" b="0" i="0" u="none" strike="noStrike" noProof="0" dirty="0">
                          <a:solidFill>
                            <a:schemeClr val="tx1"/>
                          </a:solidFill>
                          <a:latin typeface="+mn-lt"/>
                        </a:rPr>
                        <a:t>The learner will:</a:t>
                      </a:r>
                    </a:p>
                    <a:p>
                      <a:pPr lvl="0">
                        <a:buNone/>
                      </a:pPr>
                      <a:r>
                        <a:rPr lang="en-GB" sz="1200" b="0" i="0" u="none" strike="noStrike" noProof="0" dirty="0">
                          <a:solidFill>
                            <a:schemeClr val="tx1"/>
                          </a:solidFill>
                          <a:latin typeface="+mn-lt"/>
                        </a:rPr>
                        <a:t>Be able to identify different films or programmes that they like or want to watch.</a:t>
                      </a:r>
                    </a:p>
                    <a:p>
                      <a:pPr lvl="0">
                        <a:buNone/>
                      </a:pPr>
                      <a:r>
                        <a:rPr lang="en-GB" sz="1200" b="0" i="0" u="none" strike="noStrike" noProof="0" dirty="0">
                          <a:solidFill>
                            <a:schemeClr val="tx1"/>
                          </a:solidFill>
                          <a:latin typeface="+mn-lt"/>
                        </a:rPr>
                        <a:t>Be able to engage with others to decide which film or programme to watch together.</a:t>
                      </a:r>
                    </a:p>
                    <a:p>
                      <a:pPr lvl="0">
                        <a:buNone/>
                      </a:pPr>
                      <a:r>
                        <a:rPr lang="en-GB" sz="1200" b="0" i="0" u="none" strike="noStrike" noProof="0" dirty="0">
                          <a:solidFill>
                            <a:schemeClr val="tx1"/>
                          </a:solidFill>
                          <a:latin typeface="+mn-lt"/>
                        </a:rPr>
                        <a:t>Be able to engage with others to watch a film or programme.</a:t>
                      </a:r>
                    </a:p>
                    <a:p>
                      <a:pPr lvl="0">
                        <a:buNone/>
                      </a:pPr>
                      <a:r>
                        <a:rPr lang="en-GB" sz="1200" b="0" i="0" u="none" strike="noStrike" noProof="0" dirty="0">
                          <a:solidFill>
                            <a:schemeClr val="tx1"/>
                          </a:solidFill>
                          <a:latin typeface="+mn-lt"/>
                        </a:rPr>
                        <a:t>Be able to give a simple opinion about the film or programme watched.</a:t>
                      </a:r>
                    </a:p>
                    <a:p>
                      <a:pPr lvl="0">
                        <a:buNone/>
                      </a:pPr>
                      <a:endParaRPr lang="en-GB" sz="1000" b="0" i="0" u="none" strike="noStrike" noProof="0" dirty="0">
                        <a:solidFill>
                          <a:schemeClr val="tx1"/>
                        </a:solidFill>
                        <a:latin typeface="Calibri"/>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1200" b="0" i="0" kern="1200" dirty="0">
                          <a:solidFill>
                            <a:schemeClr val="dk1"/>
                          </a:solidFill>
                          <a:effectLst/>
                          <a:latin typeface="+mn-lt"/>
                          <a:ea typeface="+mn-ea"/>
                          <a:cs typeface="+mn-cs"/>
                        </a:rPr>
                        <a:t>Choosing and watching films or </a:t>
                      </a:r>
                      <a:r>
                        <a:rPr lang="en-US" sz="1200" b="0" i="0" kern="1200" dirty="0" err="1">
                          <a:solidFill>
                            <a:schemeClr val="dk1"/>
                          </a:solidFill>
                          <a:effectLst/>
                          <a:latin typeface="+mn-lt"/>
                          <a:ea typeface="+mn-ea"/>
                          <a:cs typeface="+mn-cs"/>
                        </a:rPr>
                        <a:t>programmes</a:t>
                      </a:r>
                      <a:r>
                        <a:rPr lang="en-US" sz="1200" b="0" i="0" kern="1200" dirty="0">
                          <a:solidFill>
                            <a:schemeClr val="dk1"/>
                          </a:solidFill>
                          <a:effectLst/>
                          <a:latin typeface="+mn-lt"/>
                          <a:ea typeface="+mn-ea"/>
                          <a:cs typeface="+mn-cs"/>
                        </a:rPr>
                        <a:t> as a group</a:t>
                      </a:r>
                    </a:p>
                    <a:p>
                      <a:r>
                        <a:rPr lang="en-US" sz="1200" b="0" i="0" kern="1200" dirty="0">
                          <a:solidFill>
                            <a:schemeClr val="dk1"/>
                          </a:solidFill>
                          <a:effectLst/>
                          <a:latin typeface="+mn-lt"/>
                          <a:ea typeface="+mn-ea"/>
                          <a:cs typeface="+mn-cs"/>
                        </a:rPr>
                        <a:t>Challenge reference: 1871 E1 (20hrs- might not have enough </a:t>
                      </a:r>
                      <a:r>
                        <a:rPr lang="en-US" sz="1200" b="0" i="0" kern="1200" dirty="0" err="1">
                          <a:solidFill>
                            <a:schemeClr val="dk1"/>
                          </a:solidFill>
                          <a:effectLst/>
                          <a:latin typeface="+mn-lt"/>
                          <a:ea typeface="+mn-ea"/>
                          <a:cs typeface="+mn-cs"/>
                        </a:rPr>
                        <a:t>hrs</a:t>
                      </a:r>
                      <a:r>
                        <a:rPr lang="en-US" sz="1200" b="0" i="0" kern="1200" dirty="0">
                          <a:solidFill>
                            <a:schemeClr val="dk1"/>
                          </a:solidFill>
                          <a:effectLst/>
                          <a:latin typeface="+mn-lt"/>
                          <a:ea typeface="+mn-ea"/>
                          <a:cs typeface="+mn-cs"/>
                        </a:rPr>
                        <a:t> to complete)</a:t>
                      </a:r>
                    </a:p>
                    <a:p>
                      <a:endParaRPr lang="en-US" sz="1100" b="0" i="0" kern="1200" dirty="0">
                        <a:solidFill>
                          <a:schemeClr val="dk1"/>
                        </a:solidFill>
                        <a:effectLst/>
                        <a:latin typeface="+mn-lt"/>
                        <a:ea typeface="+mn-ea"/>
                        <a:cs typeface="+mn-cs"/>
                      </a:endParaRPr>
                    </a:p>
                    <a:p>
                      <a:r>
                        <a:rPr lang="en-US" sz="1100" b="0" i="0" kern="1200" dirty="0">
                          <a:solidFill>
                            <a:schemeClr val="dk1"/>
                          </a:solidFill>
                          <a:effectLst/>
                          <a:latin typeface="+mn-lt"/>
                          <a:ea typeface="+mn-ea"/>
                          <a:cs typeface="+mn-cs"/>
                        </a:rPr>
                        <a:t>The learner will:</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Work with a peer to name different films or </a:t>
                      </a:r>
                      <a:r>
                        <a:rPr lang="en-US" sz="1100" b="0" i="0" kern="1200" dirty="0" err="1">
                          <a:solidFill>
                            <a:schemeClr val="dk1"/>
                          </a:solidFill>
                          <a:effectLst/>
                          <a:latin typeface="+mn-lt"/>
                          <a:ea typeface="+mn-ea"/>
                          <a:cs typeface="+mn-cs"/>
                        </a:rPr>
                        <a:t>programmes</a:t>
                      </a:r>
                      <a:r>
                        <a:rPr lang="en-US" sz="1100" b="0" i="0" kern="1200" dirty="0">
                          <a:solidFill>
                            <a:schemeClr val="dk1"/>
                          </a:solidFill>
                          <a:effectLst/>
                          <a:latin typeface="+mn-lt"/>
                          <a:ea typeface="+mn-ea"/>
                          <a:cs typeface="+mn-cs"/>
                        </a:rPr>
                        <a:t> that they enjoy or want to watch together.</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Engage with others to decide which film or </a:t>
                      </a:r>
                      <a:r>
                        <a:rPr lang="en-US" sz="1100" b="0" i="0" kern="1200" dirty="0" err="1">
                          <a:solidFill>
                            <a:schemeClr val="dk1"/>
                          </a:solidFill>
                          <a:effectLst/>
                          <a:latin typeface="+mn-lt"/>
                          <a:ea typeface="+mn-ea"/>
                          <a:cs typeface="+mn-cs"/>
                        </a:rPr>
                        <a:t>programme</a:t>
                      </a:r>
                      <a:r>
                        <a:rPr lang="en-US" sz="1100" b="0" i="0" kern="1200" dirty="0">
                          <a:solidFill>
                            <a:schemeClr val="dk1"/>
                          </a:solidFill>
                          <a:effectLst/>
                          <a:latin typeface="+mn-lt"/>
                          <a:ea typeface="+mn-ea"/>
                          <a:cs typeface="+mn-cs"/>
                        </a:rPr>
                        <a:t> to watch together.</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Engage with others to watch a film or </a:t>
                      </a:r>
                      <a:r>
                        <a:rPr lang="en-US" sz="1100" b="0" i="0" kern="1200" dirty="0" err="1">
                          <a:solidFill>
                            <a:schemeClr val="dk1"/>
                          </a:solidFill>
                          <a:effectLst/>
                          <a:latin typeface="+mn-lt"/>
                          <a:ea typeface="+mn-ea"/>
                          <a:cs typeface="+mn-cs"/>
                        </a:rPr>
                        <a:t>programme</a:t>
                      </a:r>
                      <a:r>
                        <a:rPr lang="en-US" sz="1100" b="0" i="0" kern="1200" dirty="0">
                          <a:solidFill>
                            <a:schemeClr val="dk1"/>
                          </a:solidFill>
                          <a:effectLst/>
                          <a:latin typeface="+mn-lt"/>
                          <a:ea typeface="+mn-ea"/>
                          <a:cs typeface="+mn-cs"/>
                        </a:rPr>
                        <a:t>.</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Provide feedback on the film or </a:t>
                      </a:r>
                      <a:r>
                        <a:rPr lang="en-US" sz="1100" b="0" i="0" kern="1200" dirty="0" err="1">
                          <a:solidFill>
                            <a:schemeClr val="dk1"/>
                          </a:solidFill>
                          <a:effectLst/>
                          <a:latin typeface="+mn-lt"/>
                          <a:ea typeface="+mn-ea"/>
                          <a:cs typeface="+mn-cs"/>
                        </a:rPr>
                        <a:t>programme</a:t>
                      </a:r>
                      <a:r>
                        <a:rPr lang="en-US" sz="1100" b="0" i="0" kern="1200" dirty="0">
                          <a:solidFill>
                            <a:schemeClr val="dk1"/>
                          </a:solidFill>
                          <a:effectLst/>
                          <a:latin typeface="+mn-lt"/>
                          <a:ea typeface="+mn-ea"/>
                          <a:cs typeface="+mn-cs"/>
                        </a:rPr>
                        <a:t> that has been watched.</a:t>
                      </a:r>
                    </a:p>
                    <a:p>
                      <a:pPr lvl="0">
                        <a:buNone/>
                      </a:pPr>
                      <a:endParaRPr lang="en-GB" sz="900" b="0" i="0" u="none" strike="noStrike" noProof="0" dirty="0">
                        <a:solidFill>
                          <a:schemeClr val="tx1"/>
                        </a:solidFill>
                        <a:latin typeface="Calibri"/>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bl>
          </a:graphicData>
        </a:graphic>
      </p:graphicFrame>
      <p:graphicFrame>
        <p:nvGraphicFramePr>
          <p:cNvPr id="3" name="Table 2">
            <a:extLst>
              <a:ext uri="{FF2B5EF4-FFF2-40B4-BE49-F238E27FC236}">
                <a16:creationId xmlns:a16="http://schemas.microsoft.com/office/drawing/2014/main" id="{58AF9577-E5E1-5164-27D8-D8F6467B811B}"/>
              </a:ext>
            </a:extLst>
          </p:cNvPr>
          <p:cNvGraphicFramePr>
            <a:graphicFrameLocks noGrp="1"/>
          </p:cNvGraphicFramePr>
          <p:nvPr>
            <p:extLst>
              <p:ext uri="{D42A27DB-BD31-4B8C-83A1-F6EECF244321}">
                <p14:modId xmlns:p14="http://schemas.microsoft.com/office/powerpoint/2010/main" val="1430884420"/>
              </p:ext>
            </p:extLst>
          </p:nvPr>
        </p:nvGraphicFramePr>
        <p:xfrm>
          <a:off x="266026" y="4511242"/>
          <a:ext cx="11659948" cy="1833085"/>
        </p:xfrm>
        <a:graphic>
          <a:graphicData uri="http://schemas.openxmlformats.org/drawingml/2006/table">
            <a:tbl>
              <a:tblPr firstRow="1" bandRow="1">
                <a:tableStyleId>{5C22544A-7EE6-4342-B048-85BDC9FD1C3A}</a:tableStyleId>
              </a:tblPr>
              <a:tblGrid>
                <a:gridCol w="5829974">
                  <a:extLst>
                    <a:ext uri="{9D8B030D-6E8A-4147-A177-3AD203B41FA5}">
                      <a16:colId xmlns:a16="http://schemas.microsoft.com/office/drawing/2014/main" val="2494668710"/>
                    </a:ext>
                  </a:extLst>
                </a:gridCol>
                <a:gridCol w="5829974">
                  <a:extLst>
                    <a:ext uri="{9D8B030D-6E8A-4147-A177-3AD203B41FA5}">
                      <a16:colId xmlns:a16="http://schemas.microsoft.com/office/drawing/2014/main" val="496516323"/>
                    </a:ext>
                  </a:extLst>
                </a:gridCol>
              </a:tblGrid>
              <a:tr h="1833085">
                <a:tc>
                  <a:txBody>
                    <a:bodyPr/>
                    <a:lstStyle/>
                    <a:p>
                      <a:endParaRPr lang="en-US" sz="1000" b="0" i="0" kern="1200" dirty="0">
                        <a:solidFill>
                          <a:schemeClr val="dk1"/>
                        </a:solidFill>
                        <a:effectLst/>
                        <a:latin typeface="+mn-lt"/>
                        <a:ea typeface="+mn-ea"/>
                        <a:cs typeface="+mn-cs"/>
                      </a:endParaRPr>
                    </a:p>
                    <a:p>
                      <a:r>
                        <a:rPr lang="en-US" sz="1000" b="0" i="0" kern="1200" dirty="0">
                          <a:solidFill>
                            <a:schemeClr val="dk1"/>
                          </a:solidFill>
                          <a:effectLst/>
                          <a:latin typeface="+mn-lt"/>
                          <a:ea typeface="+mn-ea"/>
                          <a:cs typeface="+mn-cs"/>
                        </a:rPr>
                        <a:t>The learner can:</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Watch at least three different film or </a:t>
                      </a:r>
                      <a:r>
                        <a:rPr lang="en-US" sz="1000" b="0" i="0" kern="1200" dirty="0" err="1">
                          <a:solidFill>
                            <a:schemeClr val="dk1"/>
                          </a:solidFill>
                          <a:effectLst/>
                          <a:latin typeface="+mn-lt"/>
                          <a:ea typeface="+mn-ea"/>
                          <a:cs typeface="+mn-cs"/>
                        </a:rPr>
                        <a:t>programme</a:t>
                      </a:r>
                      <a:r>
                        <a:rPr lang="en-US" sz="1000" b="0" i="0" kern="1200" dirty="0">
                          <a:solidFill>
                            <a:schemeClr val="dk1"/>
                          </a:solidFill>
                          <a:effectLst/>
                          <a:latin typeface="+mn-lt"/>
                          <a:ea typeface="+mn-ea"/>
                          <a:cs typeface="+mn-cs"/>
                        </a:rPr>
                        <a:t> trailers</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Use preferred communication device to identify which films or </a:t>
                      </a:r>
                      <a:r>
                        <a:rPr lang="en-US" sz="1000" b="0" i="0" kern="1200" dirty="0" err="1">
                          <a:solidFill>
                            <a:schemeClr val="dk1"/>
                          </a:solidFill>
                          <a:effectLst/>
                          <a:latin typeface="+mn-lt"/>
                          <a:ea typeface="+mn-ea"/>
                          <a:cs typeface="+mn-cs"/>
                        </a:rPr>
                        <a:t>programmes</a:t>
                      </a:r>
                      <a:r>
                        <a:rPr lang="en-US" sz="1000" b="0" i="0" kern="1200" dirty="0">
                          <a:solidFill>
                            <a:schemeClr val="dk1"/>
                          </a:solidFill>
                          <a:effectLst/>
                          <a:latin typeface="+mn-lt"/>
                          <a:ea typeface="+mn-ea"/>
                          <a:cs typeface="+mn-cs"/>
                        </a:rPr>
                        <a:t> they liked</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Take part in a simple vote to choose a film to watch</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Count the votes to see which is the most popular</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Show engagement towards a film or </a:t>
                      </a:r>
                      <a:r>
                        <a:rPr lang="en-US" sz="1000" b="0" i="0" kern="1200" dirty="0" err="1">
                          <a:solidFill>
                            <a:schemeClr val="dk1"/>
                          </a:solidFill>
                          <a:effectLst/>
                          <a:latin typeface="+mn-lt"/>
                          <a:ea typeface="+mn-ea"/>
                          <a:cs typeface="+mn-cs"/>
                        </a:rPr>
                        <a:t>programme</a:t>
                      </a:r>
                      <a:r>
                        <a:rPr lang="en-US" sz="1000" b="0" i="0" kern="1200" dirty="0">
                          <a:solidFill>
                            <a:schemeClr val="dk1"/>
                          </a:solidFill>
                          <a:effectLst/>
                          <a:latin typeface="+mn-lt"/>
                          <a:ea typeface="+mn-ea"/>
                          <a:cs typeface="+mn-cs"/>
                        </a:rPr>
                        <a:t> when watching with others</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Use preferred communication device to make a simple sentence about a scene to show understanding</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Sequence the key events in the film or </a:t>
                      </a:r>
                      <a:r>
                        <a:rPr lang="en-US" sz="1000" b="0" i="0" kern="1200" dirty="0" err="1">
                          <a:solidFill>
                            <a:schemeClr val="dk1"/>
                          </a:solidFill>
                          <a:effectLst/>
                          <a:latin typeface="+mn-lt"/>
                          <a:ea typeface="+mn-ea"/>
                          <a:cs typeface="+mn-cs"/>
                        </a:rPr>
                        <a:t>programme</a:t>
                      </a:r>
                      <a:endParaRPr lang="en-US" sz="1000" b="0" i="0" kern="1200" dirty="0">
                        <a:solidFill>
                          <a:schemeClr val="dk1"/>
                        </a:solidFill>
                        <a:effectLst/>
                        <a:latin typeface="+mn-lt"/>
                        <a:ea typeface="+mn-ea"/>
                        <a:cs typeface="+mn-cs"/>
                      </a:endParaRP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Use preferred communication system to state whether they liked the film or </a:t>
                      </a:r>
                      <a:r>
                        <a:rPr lang="en-US" sz="1000" b="0" i="0" kern="1200" dirty="0" err="1">
                          <a:solidFill>
                            <a:schemeClr val="dk1"/>
                          </a:solidFill>
                          <a:effectLst/>
                          <a:latin typeface="+mn-lt"/>
                          <a:ea typeface="+mn-ea"/>
                          <a:cs typeface="+mn-cs"/>
                        </a:rPr>
                        <a:t>programme</a:t>
                      </a:r>
                      <a:r>
                        <a:rPr lang="en-US" sz="1000" b="0" i="0" kern="1200" dirty="0">
                          <a:solidFill>
                            <a:schemeClr val="dk1"/>
                          </a:solidFill>
                          <a:effectLst/>
                          <a:latin typeface="+mn-lt"/>
                          <a:ea typeface="+mn-ea"/>
                          <a:cs typeface="+mn-cs"/>
                        </a:rPr>
                        <a:t> watched</a:t>
                      </a:r>
                    </a:p>
                    <a:p>
                      <a:pPr marL="171450" indent="-171450">
                        <a:buFont typeface="Arial" panose="020B0604020202020204" pitchFamily="34" charset="0"/>
                        <a:buChar char="•"/>
                      </a:pPr>
                      <a:r>
                        <a:rPr lang="en-US" sz="1000" b="0" i="0" kern="1200" dirty="0">
                          <a:solidFill>
                            <a:schemeClr val="dk1"/>
                          </a:solidFill>
                          <a:effectLst/>
                          <a:latin typeface="+mn-lt"/>
                          <a:ea typeface="+mn-ea"/>
                          <a:cs typeface="+mn-cs"/>
                        </a:rPr>
                        <a:t>Use preferred communication system to make a simple evaluation about a film or </a:t>
                      </a:r>
                      <a:r>
                        <a:rPr lang="en-US" sz="1000" b="0" i="0" kern="1200" dirty="0" err="1">
                          <a:solidFill>
                            <a:schemeClr val="dk1"/>
                          </a:solidFill>
                          <a:effectLst/>
                          <a:latin typeface="+mn-lt"/>
                          <a:ea typeface="+mn-ea"/>
                          <a:cs typeface="+mn-cs"/>
                        </a:rPr>
                        <a:t>programme</a:t>
                      </a:r>
                      <a:r>
                        <a:rPr lang="en-US" sz="1000" b="0" i="0" kern="1200" dirty="0">
                          <a:solidFill>
                            <a:schemeClr val="dk1"/>
                          </a:solidFill>
                          <a:effectLst/>
                          <a:latin typeface="+mn-lt"/>
                          <a:ea typeface="+mn-ea"/>
                          <a:cs typeface="+mn-cs"/>
                        </a:rPr>
                        <a:t> watched</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600" b="0" i="0" kern="1200" dirty="0">
                        <a:solidFill>
                          <a:schemeClr val="dk1"/>
                        </a:solidFill>
                        <a:effectLst/>
                        <a:latin typeface="+mn-lt"/>
                        <a:ea typeface="+mn-ea"/>
                        <a:cs typeface="+mn-cs"/>
                      </a:endParaRPr>
                    </a:p>
                    <a:p>
                      <a:r>
                        <a:rPr lang="en-US" sz="1100" b="0" i="0" kern="1200" dirty="0">
                          <a:solidFill>
                            <a:schemeClr val="dk1"/>
                          </a:solidFill>
                          <a:effectLst/>
                          <a:latin typeface="+mn-lt"/>
                          <a:ea typeface="+mn-ea"/>
                          <a:cs typeface="+mn-cs"/>
                        </a:rPr>
                        <a:t>The learner can:</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Make a list of at least three different films or </a:t>
                      </a:r>
                      <a:r>
                        <a:rPr lang="en-US" sz="1100" b="0" i="0" kern="1200" dirty="0" err="1">
                          <a:solidFill>
                            <a:schemeClr val="dk1"/>
                          </a:solidFill>
                          <a:effectLst/>
                          <a:latin typeface="+mn-lt"/>
                          <a:ea typeface="+mn-ea"/>
                          <a:cs typeface="+mn-cs"/>
                        </a:rPr>
                        <a:t>programmes</a:t>
                      </a:r>
                      <a:r>
                        <a:rPr lang="en-US" sz="1100" b="0" i="0" kern="1200" dirty="0">
                          <a:solidFill>
                            <a:schemeClr val="dk1"/>
                          </a:solidFill>
                          <a:effectLst/>
                          <a:latin typeface="+mn-lt"/>
                          <a:ea typeface="+mn-ea"/>
                          <a:cs typeface="+mn-cs"/>
                        </a:rPr>
                        <a:t> that they enjoy or want to watch</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Find a movie poster, TV advert or other media that shows at least one of the films or </a:t>
                      </a:r>
                      <a:r>
                        <a:rPr lang="en-US" sz="1100" b="0" i="0" kern="1200" dirty="0" err="1">
                          <a:solidFill>
                            <a:schemeClr val="dk1"/>
                          </a:solidFill>
                          <a:effectLst/>
                          <a:latin typeface="+mn-lt"/>
                          <a:ea typeface="+mn-ea"/>
                          <a:cs typeface="+mn-cs"/>
                        </a:rPr>
                        <a:t>programmes</a:t>
                      </a:r>
                      <a:endParaRPr lang="en-US" sz="1100" b="0" i="0" kern="1200" dirty="0">
                        <a:solidFill>
                          <a:schemeClr val="dk1"/>
                        </a:solidFill>
                        <a:effectLst/>
                        <a:latin typeface="+mn-lt"/>
                        <a:ea typeface="+mn-ea"/>
                        <a:cs typeface="+mn-cs"/>
                      </a:endParaRP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Make a list of the films and </a:t>
                      </a:r>
                      <a:r>
                        <a:rPr lang="en-US" sz="1100" b="0" i="0" kern="1200" dirty="0" err="1">
                          <a:solidFill>
                            <a:schemeClr val="dk1"/>
                          </a:solidFill>
                          <a:effectLst/>
                          <a:latin typeface="+mn-lt"/>
                          <a:ea typeface="+mn-ea"/>
                          <a:cs typeface="+mn-cs"/>
                        </a:rPr>
                        <a:t>programmes</a:t>
                      </a:r>
                      <a:r>
                        <a:rPr lang="en-US" sz="1100" b="0" i="0" kern="1200" dirty="0">
                          <a:solidFill>
                            <a:schemeClr val="dk1"/>
                          </a:solidFill>
                          <a:effectLst/>
                          <a:latin typeface="+mn-lt"/>
                          <a:ea typeface="+mn-ea"/>
                          <a:cs typeface="+mn-cs"/>
                        </a:rPr>
                        <a:t> that the group want to watch</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Take part in a vote to decide on the most popular film or </a:t>
                      </a:r>
                      <a:r>
                        <a:rPr lang="en-US" sz="1100" b="0" i="0" kern="1200" dirty="0" err="1">
                          <a:solidFill>
                            <a:schemeClr val="dk1"/>
                          </a:solidFill>
                          <a:effectLst/>
                          <a:latin typeface="+mn-lt"/>
                          <a:ea typeface="+mn-ea"/>
                          <a:cs typeface="+mn-cs"/>
                        </a:rPr>
                        <a:t>programme</a:t>
                      </a:r>
                      <a:r>
                        <a:rPr lang="en-US" sz="1100" b="0" i="0" kern="1200" dirty="0">
                          <a:solidFill>
                            <a:schemeClr val="dk1"/>
                          </a:solidFill>
                          <a:effectLst/>
                          <a:latin typeface="+mn-lt"/>
                          <a:ea typeface="+mn-ea"/>
                          <a:cs typeface="+mn-cs"/>
                        </a:rPr>
                        <a:t> to watch</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Count the votes and find out which is most popular</a:t>
                      </a: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Show engagement with others whilst watching a film or </a:t>
                      </a:r>
                      <a:r>
                        <a:rPr lang="en-US" sz="1100" b="0" i="0" kern="1200" dirty="0" err="1">
                          <a:solidFill>
                            <a:schemeClr val="dk1"/>
                          </a:solidFill>
                          <a:effectLst/>
                          <a:latin typeface="+mn-lt"/>
                          <a:ea typeface="+mn-ea"/>
                          <a:cs typeface="+mn-cs"/>
                        </a:rPr>
                        <a:t>programme</a:t>
                      </a:r>
                      <a:endParaRPr lang="en-US" sz="1100" b="0" i="0" kern="1200" dirty="0">
                        <a:solidFill>
                          <a:schemeClr val="dk1"/>
                        </a:solidFill>
                        <a:effectLst/>
                        <a:latin typeface="+mn-lt"/>
                        <a:ea typeface="+mn-ea"/>
                        <a:cs typeface="+mn-cs"/>
                      </a:endParaRPr>
                    </a:p>
                    <a:p>
                      <a:pPr marL="171450" indent="-171450">
                        <a:buFont typeface="Arial" panose="020B0604020202020204" pitchFamily="34" charset="0"/>
                        <a:buChar char="•"/>
                      </a:pPr>
                      <a:r>
                        <a:rPr lang="en-US" sz="1100" b="0" i="0" kern="1200" dirty="0">
                          <a:solidFill>
                            <a:schemeClr val="dk1"/>
                          </a:solidFill>
                          <a:effectLst/>
                          <a:latin typeface="+mn-lt"/>
                          <a:ea typeface="+mn-ea"/>
                          <a:cs typeface="+mn-cs"/>
                        </a:rPr>
                        <a:t>Express feedback and opinions on the film or </a:t>
                      </a:r>
                      <a:r>
                        <a:rPr lang="en-US" sz="1100" b="0" i="0" kern="1200" dirty="0" err="1">
                          <a:solidFill>
                            <a:schemeClr val="dk1"/>
                          </a:solidFill>
                          <a:effectLst/>
                          <a:latin typeface="+mn-lt"/>
                          <a:ea typeface="+mn-ea"/>
                          <a:cs typeface="+mn-cs"/>
                        </a:rPr>
                        <a:t>programme</a:t>
                      </a:r>
                      <a:r>
                        <a:rPr lang="en-US" sz="1100" b="0" i="0" kern="1200" dirty="0">
                          <a:solidFill>
                            <a:schemeClr val="dk1"/>
                          </a:solidFill>
                          <a:effectLst/>
                          <a:latin typeface="+mn-lt"/>
                          <a:ea typeface="+mn-ea"/>
                          <a:cs typeface="+mn-cs"/>
                        </a:rPr>
                        <a:t> that has been watched</a:t>
                      </a:r>
                    </a:p>
                    <a:p>
                      <a:endParaRPr lang="en-US" sz="700" b="0" i="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16851087"/>
                  </a:ext>
                </a:extLst>
              </a:tr>
            </a:tbl>
          </a:graphicData>
        </a:graphic>
      </p:graphicFrame>
      <p:sp>
        <p:nvSpPr>
          <p:cNvPr id="6" name="TextBox 5">
            <a:extLst>
              <a:ext uri="{FF2B5EF4-FFF2-40B4-BE49-F238E27FC236}">
                <a16:creationId xmlns:a16="http://schemas.microsoft.com/office/drawing/2014/main" id="{4838B85D-D538-6EF7-BABD-D2EE0B9BEB3C}"/>
              </a:ext>
            </a:extLst>
          </p:cNvPr>
          <p:cNvSpPr txBox="1"/>
          <p:nvPr/>
        </p:nvSpPr>
        <p:spPr>
          <a:xfrm>
            <a:off x="5068302" y="4159518"/>
            <a:ext cx="6093994" cy="276999"/>
          </a:xfrm>
          <a:prstGeom prst="rect">
            <a:avLst/>
          </a:prstGeom>
          <a:noFill/>
        </p:spPr>
        <p:txBody>
          <a:bodyPr wrap="square">
            <a:spAutoFit/>
          </a:bodyPr>
          <a:lstStyle/>
          <a:p>
            <a:r>
              <a:rPr lang="en-GB" sz="1200" dirty="0"/>
              <a:t>Knowledge and Skills</a:t>
            </a:r>
          </a:p>
        </p:txBody>
      </p:sp>
      <p:cxnSp>
        <p:nvCxnSpPr>
          <p:cNvPr id="8" name="Straight Connector 7">
            <a:extLst>
              <a:ext uri="{FF2B5EF4-FFF2-40B4-BE49-F238E27FC236}">
                <a16:creationId xmlns:a16="http://schemas.microsoft.com/office/drawing/2014/main" id="{95D69CC4-0369-AB73-5B89-8F9F6E1CA25A}"/>
              </a:ext>
            </a:extLst>
          </p:cNvPr>
          <p:cNvCxnSpPr/>
          <p:nvPr/>
        </p:nvCxnSpPr>
        <p:spPr>
          <a:xfrm>
            <a:off x="266026" y="4084793"/>
            <a:ext cx="0" cy="571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0554EE1-C974-A90D-B09C-68B45E3D18AD}"/>
              </a:ext>
            </a:extLst>
          </p:cNvPr>
          <p:cNvCxnSpPr/>
          <p:nvPr/>
        </p:nvCxnSpPr>
        <p:spPr>
          <a:xfrm>
            <a:off x="11923295" y="4084793"/>
            <a:ext cx="0" cy="5714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209639"/>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5109</Words>
  <Application>Microsoft Office PowerPoint</Application>
  <PresentationFormat>Widescreen</PresentationFormat>
  <Paragraphs>473</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Arial Black</vt:lpstr>
      <vt:lpstr>Calibri</vt:lpstr>
      <vt:lpstr>Calibri Light</vt:lpstr>
      <vt:lpstr>Dosis</vt:lpstr>
      <vt:lpstr>1_Office Theme</vt:lpstr>
      <vt:lpstr>PowerPoint Presentation</vt:lpstr>
      <vt:lpstr>PowerPoint Presentation</vt:lpstr>
      <vt:lpstr>Expressive Arts PATHWAYS </vt:lpstr>
      <vt:lpstr>PowerPoint Presentation</vt:lpstr>
      <vt:lpstr>PowerPoint Presentation</vt:lpstr>
      <vt:lpstr>PowerPoint Presentation</vt:lpstr>
      <vt:lpstr>PowerPoint Presentation</vt:lpstr>
      <vt:lpstr>KS3 Drama Assessment</vt:lpstr>
      <vt:lpstr>PowerPoint Presentation</vt:lpstr>
      <vt:lpstr>PowerPoint Presentation</vt:lpstr>
      <vt:lpstr>Assessment KS4 Drama – WJEC E2/E3 units</vt:lpstr>
      <vt:lpstr>PowerPoint Presentation</vt:lpstr>
      <vt:lpstr>PowerPoint Presentation</vt:lpstr>
      <vt:lpstr>Assessment KS4 Media – WJEC E2/E3 units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Melissa Ashenden (Fountains High School)</dc:creator>
  <cp:lastModifiedBy>Wendy Skelton (Fountains High School)</cp:lastModifiedBy>
  <cp:revision>3</cp:revision>
  <dcterms:created xsi:type="dcterms:W3CDTF">2026-01-28T19:47:26Z</dcterms:created>
  <dcterms:modified xsi:type="dcterms:W3CDTF">2026-02-09T09:59:51Z</dcterms:modified>
</cp:coreProperties>
</file>